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68" r:id="rId4"/>
    <p:sldId id="269" r:id="rId5"/>
    <p:sldId id="270" r:id="rId6"/>
    <p:sldId id="267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75" r:id="rId15"/>
    <p:sldId id="273" r:id="rId16"/>
    <p:sldId id="272" r:id="rId17"/>
    <p:sldId id="271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77" d="100"/>
          <a:sy n="77" d="100"/>
        </p:scale>
        <p:origin x="5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beAI%20Internship\Project-2\modified_data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beAI%20Internship\Project-2\modified_data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beAI%20Internship\Project-2\modified_data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beAI%20Internship\Project-2\modified_data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beAI%20Internship\Project-2\modified_data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beAI%20Internship\Project-2\modified_data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ubeAI%20Internship\Project-2\modified_data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[modified_data.csv]Analysis!PivotTable1</c:name>
    <c:fmtId val="30"/>
  </c:pivotSource>
  <c:chart>
    <c:title>
      <c:layout>
        <c:manualLayout>
          <c:xMode val="edge"/>
          <c:yMode val="edge"/>
          <c:x val="0.45259237022613846"/>
          <c:y val="2.085870183980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Analysis!$B$3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Analysis!$A$4:$A$17</c:f>
              <c:strCache>
                <c:ptCount val="13"/>
                <c:pt idx="0">
                  <c:v>Mumbai Indians</c:v>
                </c:pt>
                <c:pt idx="1">
                  <c:v>Kolkata Knight Riders</c:v>
                </c:pt>
                <c:pt idx="2">
                  <c:v>Delhi Daredevils</c:v>
                </c:pt>
                <c:pt idx="3">
                  <c:v>Royal Challengers Bangalore</c:v>
                </c:pt>
                <c:pt idx="4">
                  <c:v>Kings XI Punjab</c:v>
                </c:pt>
                <c:pt idx="5">
                  <c:v>Chennai Super Kings</c:v>
                </c:pt>
                <c:pt idx="6">
                  <c:v>Rajasthan Royals</c:v>
                </c:pt>
                <c:pt idx="7">
                  <c:v>Deccan Chargers</c:v>
                </c:pt>
                <c:pt idx="8">
                  <c:v>Sunrisers Hyderabad</c:v>
                </c:pt>
                <c:pt idx="9">
                  <c:v>Pune Warriors</c:v>
                </c:pt>
                <c:pt idx="10">
                  <c:v>Gujarat Lions</c:v>
                </c:pt>
                <c:pt idx="11">
                  <c:v>Rising Pune Supergiant</c:v>
                </c:pt>
                <c:pt idx="12">
                  <c:v>Kochi Tuskers Kerala</c:v>
                </c:pt>
              </c:strCache>
            </c:strRef>
          </c:cat>
          <c:val>
            <c:numRef>
              <c:f>Analysis!$B$4:$B$17</c:f>
              <c:numCache>
                <c:formatCode>General</c:formatCode>
                <c:ptCount val="13"/>
                <c:pt idx="0">
                  <c:v>85</c:v>
                </c:pt>
                <c:pt idx="1">
                  <c:v>78</c:v>
                </c:pt>
                <c:pt idx="2">
                  <c:v>72</c:v>
                </c:pt>
                <c:pt idx="3">
                  <c:v>70</c:v>
                </c:pt>
                <c:pt idx="4">
                  <c:v>68</c:v>
                </c:pt>
                <c:pt idx="5">
                  <c:v>66</c:v>
                </c:pt>
                <c:pt idx="6">
                  <c:v>63</c:v>
                </c:pt>
                <c:pt idx="7">
                  <c:v>43</c:v>
                </c:pt>
                <c:pt idx="8">
                  <c:v>35</c:v>
                </c:pt>
                <c:pt idx="9">
                  <c:v>20</c:v>
                </c:pt>
                <c:pt idx="10">
                  <c:v>15</c:v>
                </c:pt>
                <c:pt idx="11">
                  <c:v>13</c:v>
                </c:pt>
                <c:pt idx="1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9E-4776-866B-B3D92DEF4A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4420552"/>
        <c:axId val="934427752"/>
      </c:barChart>
      <c:catAx>
        <c:axId val="934420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427752"/>
        <c:crosses val="autoZero"/>
        <c:auto val="1"/>
        <c:lblAlgn val="ctr"/>
        <c:lblOffset val="100"/>
        <c:noMultiLvlLbl val="0"/>
      </c:catAx>
      <c:valAx>
        <c:axId val="934427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420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[modified_data.csv]Analysis!PivotTable4</c:name>
    <c:fmtId val="25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Analysis!$E$3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Analysis!$D$4:$D$17</c:f>
              <c:strCache>
                <c:ptCount val="13"/>
                <c:pt idx="0">
                  <c:v>Mumbai Indians</c:v>
                </c:pt>
                <c:pt idx="1">
                  <c:v>Chennai Super Kings</c:v>
                </c:pt>
                <c:pt idx="2">
                  <c:v>Kolkata Knight Riders</c:v>
                </c:pt>
                <c:pt idx="3">
                  <c:v>Royal Challengers Bangalore</c:v>
                </c:pt>
                <c:pt idx="4">
                  <c:v>Kings XI Punjab</c:v>
                </c:pt>
                <c:pt idx="5">
                  <c:v>Rajasthan Royals</c:v>
                </c:pt>
                <c:pt idx="6">
                  <c:v>Delhi Daredevils</c:v>
                </c:pt>
                <c:pt idx="7">
                  <c:v>Sunrisers Hyderabad</c:v>
                </c:pt>
                <c:pt idx="8">
                  <c:v>Deccan Chargers</c:v>
                </c:pt>
                <c:pt idx="9">
                  <c:v>Rising Pune Supergiant</c:v>
                </c:pt>
                <c:pt idx="10">
                  <c:v>Gujarat Lions</c:v>
                </c:pt>
                <c:pt idx="11">
                  <c:v>Pune Warriors</c:v>
                </c:pt>
                <c:pt idx="12">
                  <c:v>Kochi Tuskers Kerala</c:v>
                </c:pt>
              </c:strCache>
            </c:strRef>
          </c:cat>
          <c:val>
            <c:numRef>
              <c:f>Analysis!$E$4:$E$17</c:f>
              <c:numCache>
                <c:formatCode>General</c:formatCode>
                <c:ptCount val="13"/>
                <c:pt idx="0">
                  <c:v>95</c:v>
                </c:pt>
                <c:pt idx="1">
                  <c:v>79</c:v>
                </c:pt>
                <c:pt idx="2">
                  <c:v>77</c:v>
                </c:pt>
                <c:pt idx="3">
                  <c:v>73</c:v>
                </c:pt>
                <c:pt idx="4">
                  <c:v>70</c:v>
                </c:pt>
                <c:pt idx="5">
                  <c:v>63</c:v>
                </c:pt>
                <c:pt idx="6">
                  <c:v>62</c:v>
                </c:pt>
                <c:pt idx="7">
                  <c:v>42</c:v>
                </c:pt>
                <c:pt idx="8">
                  <c:v>29</c:v>
                </c:pt>
                <c:pt idx="9">
                  <c:v>15</c:v>
                </c:pt>
                <c:pt idx="10">
                  <c:v>13</c:v>
                </c:pt>
                <c:pt idx="11">
                  <c:v>12</c:v>
                </c:pt>
                <c:pt idx="12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36-4C47-A565-98BB7DFCEF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34595152"/>
        <c:axId val="934599472"/>
      </c:lineChart>
      <c:catAx>
        <c:axId val="93459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599472"/>
        <c:crosses val="autoZero"/>
        <c:auto val="1"/>
        <c:lblAlgn val="ctr"/>
        <c:lblOffset val="100"/>
        <c:noMultiLvlLbl val="0"/>
      </c:catAx>
      <c:valAx>
        <c:axId val="934599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595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[modified_data.csv]Analysis!PivotTable5</c:name>
    <c:fmtId val="29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Analysis!$H$3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Analysis!$G$4:$G$206</c:f>
              <c:strCache>
                <c:ptCount val="202"/>
                <c:pt idx="0">
                  <c:v>CH Gayle</c:v>
                </c:pt>
                <c:pt idx="1">
                  <c:v>YK Pathan</c:v>
                </c:pt>
                <c:pt idx="2">
                  <c:v>AB de Villiers</c:v>
                </c:pt>
                <c:pt idx="3">
                  <c:v>DA Warner</c:v>
                </c:pt>
                <c:pt idx="4">
                  <c:v>SK Raina</c:v>
                </c:pt>
                <c:pt idx="5">
                  <c:v>RG Sharma</c:v>
                </c:pt>
                <c:pt idx="6">
                  <c:v>MS Dhoni</c:v>
                </c:pt>
                <c:pt idx="7">
                  <c:v>G Gambhir</c:v>
                </c:pt>
                <c:pt idx="8">
                  <c:v>AM Rahane</c:v>
                </c:pt>
                <c:pt idx="9">
                  <c:v>MEK Hussey</c:v>
                </c:pt>
                <c:pt idx="10">
                  <c:v>V Sehwag</c:v>
                </c:pt>
                <c:pt idx="11">
                  <c:v>V Kohli</c:v>
                </c:pt>
                <c:pt idx="12">
                  <c:v>DR Smith</c:v>
                </c:pt>
                <c:pt idx="13">
                  <c:v>SR Watson</c:v>
                </c:pt>
                <c:pt idx="14">
                  <c:v>JH Kallis</c:v>
                </c:pt>
                <c:pt idx="15">
                  <c:v>SE Marsh</c:v>
                </c:pt>
                <c:pt idx="16">
                  <c:v>A Mishra</c:v>
                </c:pt>
                <c:pt idx="17">
                  <c:v>KA Pollard</c:v>
                </c:pt>
                <c:pt idx="18">
                  <c:v>SR Tendulkar</c:v>
                </c:pt>
                <c:pt idx="19">
                  <c:v>AC Gilchrist</c:v>
                </c:pt>
                <c:pt idx="20">
                  <c:v>RV Uthappa</c:v>
                </c:pt>
                <c:pt idx="21">
                  <c:v>AT Rayudu</c:v>
                </c:pt>
                <c:pt idx="22">
                  <c:v>RA Jadeja</c:v>
                </c:pt>
                <c:pt idx="23">
                  <c:v>AD Russell</c:v>
                </c:pt>
                <c:pt idx="24">
                  <c:v>A Nehra</c:v>
                </c:pt>
                <c:pt idx="25">
                  <c:v>SP Narine</c:v>
                </c:pt>
                <c:pt idx="26">
                  <c:v>Harbhajan Singh</c:v>
                </c:pt>
                <c:pt idx="27">
                  <c:v>UT Yadav</c:v>
                </c:pt>
                <c:pt idx="28">
                  <c:v>M Vijay</c:v>
                </c:pt>
                <c:pt idx="29">
                  <c:v>BJ Hodge</c:v>
                </c:pt>
                <c:pt idx="30">
                  <c:v>SL Malinga</c:v>
                </c:pt>
                <c:pt idx="31">
                  <c:v>DW Steyn</c:v>
                </c:pt>
                <c:pt idx="32">
                  <c:v>AJ Finch</c:v>
                </c:pt>
                <c:pt idx="33">
                  <c:v>BB McCullum</c:v>
                </c:pt>
                <c:pt idx="34">
                  <c:v>DPMD Jayawardene</c:v>
                </c:pt>
                <c:pt idx="35">
                  <c:v>JP Faulkner</c:v>
                </c:pt>
                <c:pt idx="36">
                  <c:v>B Kumar</c:v>
                </c:pt>
                <c:pt idx="37">
                  <c:v>GJ Maxwell</c:v>
                </c:pt>
                <c:pt idx="38">
                  <c:v>Yuvraj Singh</c:v>
                </c:pt>
                <c:pt idx="39">
                  <c:v>SC Ganguly</c:v>
                </c:pt>
                <c:pt idx="40">
                  <c:v>KC Sangakkara</c:v>
                </c:pt>
                <c:pt idx="41">
                  <c:v>Sandeep Sharma</c:v>
                </c:pt>
                <c:pt idx="42">
                  <c:v>ML Hayden</c:v>
                </c:pt>
                <c:pt idx="43">
                  <c:v>SPD Smith</c:v>
                </c:pt>
                <c:pt idx="44">
                  <c:v>AR Patel</c:v>
                </c:pt>
                <c:pt idx="45">
                  <c:v>PA Patel</c:v>
                </c:pt>
                <c:pt idx="46">
                  <c:v>MK Pandey</c:v>
                </c:pt>
                <c:pt idx="47">
                  <c:v>SK Warne</c:v>
                </c:pt>
                <c:pt idx="48">
                  <c:v>JD Unadkat</c:v>
                </c:pt>
                <c:pt idx="49">
                  <c:v>JP Duminy</c:v>
                </c:pt>
                <c:pt idx="50">
                  <c:v>NM Coulter-Nile</c:v>
                </c:pt>
                <c:pt idx="51">
                  <c:v>KD Karthik</c:v>
                </c:pt>
                <c:pt idx="52">
                  <c:v>KH Pandya</c:v>
                </c:pt>
                <c:pt idx="53">
                  <c:v>Mandeep Singh</c:v>
                </c:pt>
                <c:pt idx="54">
                  <c:v>LMP Simmons</c:v>
                </c:pt>
                <c:pt idx="55">
                  <c:v>R Vinay Kumar</c:v>
                </c:pt>
                <c:pt idx="56">
                  <c:v>BA Stokes</c:v>
                </c:pt>
                <c:pt idx="57">
                  <c:v>A Symonds</c:v>
                </c:pt>
                <c:pt idx="58">
                  <c:v>CJ Anderson</c:v>
                </c:pt>
                <c:pt idx="59">
                  <c:v>PP Chawla</c:v>
                </c:pt>
                <c:pt idx="60">
                  <c:v>MK Tiwary</c:v>
                </c:pt>
                <c:pt idx="61">
                  <c:v>SV Samson</c:v>
                </c:pt>
                <c:pt idx="62">
                  <c:v>DA Miller</c:v>
                </c:pt>
                <c:pt idx="63">
                  <c:v>LRPL Taylor</c:v>
                </c:pt>
                <c:pt idx="64">
                  <c:v>A Kumble</c:v>
                </c:pt>
                <c:pt idx="65">
                  <c:v>WP Saha</c:v>
                </c:pt>
                <c:pt idx="66">
                  <c:v>KP Pietersen</c:v>
                </c:pt>
                <c:pt idx="67">
                  <c:v>L Balaji</c:v>
                </c:pt>
                <c:pt idx="68">
                  <c:v>KK Nair</c:v>
                </c:pt>
                <c:pt idx="69">
                  <c:v>M Vohra</c:v>
                </c:pt>
                <c:pt idx="70">
                  <c:v>GC Smith</c:v>
                </c:pt>
                <c:pt idx="71">
                  <c:v>Azhar Mahmood</c:v>
                </c:pt>
                <c:pt idx="72">
                  <c:v>HH Pandya</c:v>
                </c:pt>
                <c:pt idx="73">
                  <c:v>BW Hilfenhaus</c:v>
                </c:pt>
                <c:pt idx="74">
                  <c:v>F du Plessis</c:v>
                </c:pt>
                <c:pt idx="75">
                  <c:v>CA Lynn</c:v>
                </c:pt>
                <c:pt idx="76">
                  <c:v>SK Trivedi</c:v>
                </c:pt>
                <c:pt idx="77">
                  <c:v>AJ Tye</c:v>
                </c:pt>
                <c:pt idx="78">
                  <c:v>I Sharma</c:v>
                </c:pt>
                <c:pt idx="79">
                  <c:v>CH Morris</c:v>
                </c:pt>
                <c:pt idx="80">
                  <c:v>R Dravid</c:v>
                </c:pt>
                <c:pt idx="81">
                  <c:v>AB Dinda</c:v>
                </c:pt>
                <c:pt idx="82">
                  <c:v>B Lee</c:v>
                </c:pt>
                <c:pt idx="83">
                  <c:v>KM Jadhav</c:v>
                </c:pt>
                <c:pt idx="84">
                  <c:v>GH Vihari</c:v>
                </c:pt>
                <c:pt idx="85">
                  <c:v>M Morkel</c:v>
                </c:pt>
                <c:pt idx="86">
                  <c:v>SM Pollock</c:v>
                </c:pt>
                <c:pt idx="87">
                  <c:v>M Muralitharan</c:v>
                </c:pt>
                <c:pt idx="88">
                  <c:v>SS Iyer</c:v>
                </c:pt>
                <c:pt idx="89">
                  <c:v>M Ntini</c:v>
                </c:pt>
                <c:pt idx="90">
                  <c:v>Iqbal Abdulla</c:v>
                </c:pt>
                <c:pt idx="91">
                  <c:v>DE Bollinger</c:v>
                </c:pt>
                <c:pt idx="92">
                  <c:v>PV Tambe</c:v>
                </c:pt>
                <c:pt idx="93">
                  <c:v>DJ Bravo</c:v>
                </c:pt>
                <c:pt idx="94">
                  <c:v>R Sharma</c:v>
                </c:pt>
                <c:pt idx="95">
                  <c:v>MC Henriques</c:v>
                </c:pt>
                <c:pt idx="96">
                  <c:v>Rashid Khan</c:v>
                </c:pt>
                <c:pt idx="97">
                  <c:v>MG Johnson</c:v>
                </c:pt>
                <c:pt idx="98">
                  <c:v>RR Pant</c:v>
                </c:pt>
                <c:pt idx="99">
                  <c:v>MJ McClenaghan</c:v>
                </c:pt>
                <c:pt idx="100">
                  <c:v>S Dhawan</c:v>
                </c:pt>
                <c:pt idx="101">
                  <c:v>DJ Hussey</c:v>
                </c:pt>
                <c:pt idx="102">
                  <c:v>Shakib Al Hasan</c:v>
                </c:pt>
                <c:pt idx="103">
                  <c:v>MM Patel</c:v>
                </c:pt>
                <c:pt idx="104">
                  <c:v>Harmeet Singh</c:v>
                </c:pt>
                <c:pt idx="105">
                  <c:v>MM Sharma</c:v>
                </c:pt>
                <c:pt idx="106">
                  <c:v>Sohail Tanvir</c:v>
                </c:pt>
                <c:pt idx="107">
                  <c:v>MP Stoinis</c:v>
                </c:pt>
                <c:pt idx="108">
                  <c:v>HM Amla</c:v>
                </c:pt>
                <c:pt idx="109">
                  <c:v>MV Boucher</c:v>
                </c:pt>
                <c:pt idx="110">
                  <c:v>ST Jayasuriya</c:v>
                </c:pt>
                <c:pt idx="111">
                  <c:v>N Rana</c:v>
                </c:pt>
                <c:pt idx="112">
                  <c:v>IK Pathan</c:v>
                </c:pt>
                <c:pt idx="113">
                  <c:v>P Kumar</c:v>
                </c:pt>
                <c:pt idx="114">
                  <c:v>JA Morkel</c:v>
                </c:pt>
                <c:pt idx="115">
                  <c:v>P Negi</c:v>
                </c:pt>
                <c:pt idx="116">
                  <c:v>PC Valthaty</c:v>
                </c:pt>
                <c:pt idx="117">
                  <c:v>MJ Lumb</c:v>
                </c:pt>
                <c:pt idx="118">
                  <c:v>GD McGrath</c:v>
                </c:pt>
                <c:pt idx="119">
                  <c:v>WPUJC Vaas</c:v>
                </c:pt>
                <c:pt idx="120">
                  <c:v>Mohammed Siraj</c:v>
                </c:pt>
                <c:pt idx="121">
                  <c:v>MD Mishra</c:v>
                </c:pt>
                <c:pt idx="122">
                  <c:v>KV Sharma</c:v>
                </c:pt>
                <c:pt idx="123">
                  <c:v>TM Dilshan</c:v>
                </c:pt>
                <c:pt idx="124">
                  <c:v>MR Marsh</c:v>
                </c:pt>
                <c:pt idx="125">
                  <c:v>S Sohal</c:v>
                </c:pt>
                <c:pt idx="126">
                  <c:v>MS Bisla</c:v>
                </c:pt>
                <c:pt idx="127">
                  <c:v>GJ Bailey</c:v>
                </c:pt>
                <c:pt idx="128">
                  <c:v>DP Nannes</c:v>
                </c:pt>
                <c:pt idx="129">
                  <c:v>MF Maharoof</c:v>
                </c:pt>
                <c:pt idx="130">
                  <c:v>MS Gony</c:v>
                </c:pt>
                <c:pt idx="131">
                  <c:v>DJG Sammy</c:v>
                </c:pt>
                <c:pt idx="132">
                  <c:v>Mustafizur Rahman</c:v>
                </c:pt>
                <c:pt idx="133">
                  <c:v>J Botha</c:v>
                </c:pt>
                <c:pt idx="134">
                  <c:v>CRD Fernando</c:v>
                </c:pt>
                <c:pt idx="135">
                  <c:v>MA Starc</c:v>
                </c:pt>
                <c:pt idx="136">
                  <c:v>LH Ferguson</c:v>
                </c:pt>
                <c:pt idx="137">
                  <c:v>SA Asnodkar</c:v>
                </c:pt>
                <c:pt idx="138">
                  <c:v>AC Voges</c:v>
                </c:pt>
                <c:pt idx="139">
                  <c:v>SB Wagh</c:v>
                </c:pt>
                <c:pt idx="140">
                  <c:v>NV Ojha</c:v>
                </c:pt>
                <c:pt idx="141">
                  <c:v>Shoaib Akhtar</c:v>
                </c:pt>
                <c:pt idx="142">
                  <c:v>LJ Wright</c:v>
                </c:pt>
                <c:pt idx="143">
                  <c:v>DJ Hooda</c:v>
                </c:pt>
                <c:pt idx="144">
                  <c:v>AP Tare</c:v>
                </c:pt>
                <c:pt idx="145">
                  <c:v>SP Goswami</c:v>
                </c:pt>
                <c:pt idx="146">
                  <c:v>P Parameswaran</c:v>
                </c:pt>
                <c:pt idx="147">
                  <c:v>HV Patel</c:v>
                </c:pt>
                <c:pt idx="148">
                  <c:v>LR Shukla</c:v>
                </c:pt>
                <c:pt idx="149">
                  <c:v>TA Boult</c:v>
                </c:pt>
                <c:pt idx="150">
                  <c:v>YS Chahal</c:v>
                </c:pt>
                <c:pt idx="151">
                  <c:v>CR Brathwaite</c:v>
                </c:pt>
                <c:pt idx="152">
                  <c:v>JC Buttler</c:v>
                </c:pt>
                <c:pt idx="153">
                  <c:v>Washington Sundar</c:v>
                </c:pt>
                <c:pt idx="154">
                  <c:v>JD Ryder</c:v>
                </c:pt>
                <c:pt idx="155">
                  <c:v>Mohammed Shami</c:v>
                </c:pt>
                <c:pt idx="156">
                  <c:v>PP Ojha</c:v>
                </c:pt>
                <c:pt idx="157">
                  <c:v>S Nadeem</c:v>
                </c:pt>
                <c:pt idx="158">
                  <c:v>A Zampa</c:v>
                </c:pt>
                <c:pt idx="159">
                  <c:v>S Sreesanth</c:v>
                </c:pt>
                <c:pt idx="160">
                  <c:v>Q de Kock</c:v>
                </c:pt>
                <c:pt idx="161">
                  <c:v>SA Yadav</c:v>
                </c:pt>
                <c:pt idx="162">
                  <c:v>R Ashwin</c:v>
                </c:pt>
                <c:pt idx="163">
                  <c:v>SB Jakati</c:v>
                </c:pt>
                <c:pt idx="164">
                  <c:v>R Bhatia</c:v>
                </c:pt>
                <c:pt idx="165">
                  <c:v>JJ Bumrah</c:v>
                </c:pt>
                <c:pt idx="166">
                  <c:v>M Kartik</c:v>
                </c:pt>
                <c:pt idx="167">
                  <c:v>KK Cooper</c:v>
                </c:pt>
                <c:pt idx="168">
                  <c:v>R McLaren</c:v>
                </c:pt>
                <c:pt idx="169">
                  <c:v>BA Bhatt</c:v>
                </c:pt>
                <c:pt idx="170">
                  <c:v>AA Jhunjhunwala</c:v>
                </c:pt>
                <c:pt idx="171">
                  <c:v>AD Mathews</c:v>
                </c:pt>
                <c:pt idx="172">
                  <c:v>EJG Morgan</c:v>
                </c:pt>
                <c:pt idx="173">
                  <c:v>SM Katich</c:v>
                </c:pt>
                <c:pt idx="174">
                  <c:v>JDP Oram</c:v>
                </c:pt>
                <c:pt idx="175">
                  <c:v>CL White</c:v>
                </c:pt>
                <c:pt idx="176">
                  <c:v>RA Tripathi</c:v>
                </c:pt>
                <c:pt idx="177">
                  <c:v>HH Gibbs</c:v>
                </c:pt>
                <c:pt idx="178">
                  <c:v>JEC Franklin</c:v>
                </c:pt>
                <c:pt idx="179">
                  <c:v>A Singh</c:v>
                </c:pt>
                <c:pt idx="180">
                  <c:v>RE Levi</c:v>
                </c:pt>
                <c:pt idx="181">
                  <c:v>KMDN Kulasekara</c:v>
                </c:pt>
                <c:pt idx="182">
                  <c:v>BCJ Cutting</c:v>
                </c:pt>
                <c:pt idx="183">
                  <c:v>DL Vettori</c:v>
                </c:pt>
                <c:pt idx="184">
                  <c:v>RJ Harris</c:v>
                </c:pt>
                <c:pt idx="185">
                  <c:v>TL Suman</c:v>
                </c:pt>
                <c:pt idx="186">
                  <c:v>RP Singh</c:v>
                </c:pt>
                <c:pt idx="187">
                  <c:v>Umar Gul</c:v>
                </c:pt>
                <c:pt idx="188">
                  <c:v>A Chandila</c:v>
                </c:pt>
                <c:pt idx="189">
                  <c:v>KS Williamson</c:v>
                </c:pt>
                <c:pt idx="190">
                  <c:v>RS Bopara</c:v>
                </c:pt>
                <c:pt idx="191">
                  <c:v>VR Aaron</c:v>
                </c:pt>
                <c:pt idx="192">
                  <c:v>MA Agarwal</c:v>
                </c:pt>
                <c:pt idx="193">
                  <c:v>J Theron</c:v>
                </c:pt>
                <c:pt idx="194">
                  <c:v>S Anirudha</c:v>
                </c:pt>
                <c:pt idx="195">
                  <c:v>MN Samuels</c:v>
                </c:pt>
                <c:pt idx="196">
                  <c:v>S Aravind</c:v>
                </c:pt>
                <c:pt idx="197">
                  <c:v>S Badrinath</c:v>
                </c:pt>
                <c:pt idx="198">
                  <c:v>Z Khan</c:v>
                </c:pt>
                <c:pt idx="199">
                  <c:v>PD Collingwood</c:v>
                </c:pt>
                <c:pt idx="200">
                  <c:v>AD Mascarenhas</c:v>
                </c:pt>
                <c:pt idx="201">
                  <c:v>(blank)</c:v>
                </c:pt>
              </c:strCache>
            </c:strRef>
          </c:cat>
          <c:val>
            <c:numRef>
              <c:f>Analysis!$H$4:$H$206</c:f>
              <c:numCache>
                <c:formatCode>General</c:formatCode>
                <c:ptCount val="202"/>
                <c:pt idx="0">
                  <c:v>21</c:v>
                </c:pt>
                <c:pt idx="1">
                  <c:v>16</c:v>
                </c:pt>
                <c:pt idx="2">
                  <c:v>15</c:v>
                </c:pt>
                <c:pt idx="3">
                  <c:v>15</c:v>
                </c:pt>
                <c:pt idx="4">
                  <c:v>14</c:v>
                </c:pt>
                <c:pt idx="5">
                  <c:v>14</c:v>
                </c:pt>
                <c:pt idx="6">
                  <c:v>13</c:v>
                </c:pt>
                <c:pt idx="7">
                  <c:v>13</c:v>
                </c:pt>
                <c:pt idx="8">
                  <c:v>12</c:v>
                </c:pt>
                <c:pt idx="9">
                  <c:v>12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10</c:v>
                </c:pt>
                <c:pt idx="14">
                  <c:v>10</c:v>
                </c:pt>
                <c:pt idx="15">
                  <c:v>9</c:v>
                </c:pt>
                <c:pt idx="16">
                  <c:v>9</c:v>
                </c:pt>
                <c:pt idx="17">
                  <c:v>9</c:v>
                </c:pt>
                <c:pt idx="18">
                  <c:v>8</c:v>
                </c:pt>
                <c:pt idx="19">
                  <c:v>7</c:v>
                </c:pt>
                <c:pt idx="20">
                  <c:v>7</c:v>
                </c:pt>
                <c:pt idx="21">
                  <c:v>7</c:v>
                </c:pt>
                <c:pt idx="22">
                  <c:v>7</c:v>
                </c:pt>
                <c:pt idx="23">
                  <c:v>6</c:v>
                </c:pt>
                <c:pt idx="24">
                  <c:v>6</c:v>
                </c:pt>
                <c:pt idx="25">
                  <c:v>6</c:v>
                </c:pt>
                <c:pt idx="26">
                  <c:v>6</c:v>
                </c:pt>
                <c:pt idx="27">
                  <c:v>6</c:v>
                </c:pt>
                <c:pt idx="28">
                  <c:v>6</c:v>
                </c:pt>
                <c:pt idx="29">
                  <c:v>6</c:v>
                </c:pt>
                <c:pt idx="30">
                  <c:v>5</c:v>
                </c:pt>
                <c:pt idx="31">
                  <c:v>5</c:v>
                </c:pt>
                <c:pt idx="32">
                  <c:v>5</c:v>
                </c:pt>
                <c:pt idx="33">
                  <c:v>5</c:v>
                </c:pt>
                <c:pt idx="34">
                  <c:v>5</c:v>
                </c:pt>
                <c:pt idx="35">
                  <c:v>5</c:v>
                </c:pt>
                <c:pt idx="36">
                  <c:v>5</c:v>
                </c:pt>
                <c:pt idx="37">
                  <c:v>5</c:v>
                </c:pt>
                <c:pt idx="38">
                  <c:v>5</c:v>
                </c:pt>
                <c:pt idx="39">
                  <c:v>5</c:v>
                </c:pt>
                <c:pt idx="40">
                  <c:v>5</c:v>
                </c:pt>
                <c:pt idx="41">
                  <c:v>5</c:v>
                </c:pt>
                <c:pt idx="42">
                  <c:v>4</c:v>
                </c:pt>
                <c:pt idx="43">
                  <c:v>4</c:v>
                </c:pt>
                <c:pt idx="44">
                  <c:v>4</c:v>
                </c:pt>
                <c:pt idx="45">
                  <c:v>4</c:v>
                </c:pt>
                <c:pt idx="46">
                  <c:v>4</c:v>
                </c:pt>
                <c:pt idx="47">
                  <c:v>4</c:v>
                </c:pt>
                <c:pt idx="48">
                  <c:v>4</c:v>
                </c:pt>
                <c:pt idx="49">
                  <c:v>4</c:v>
                </c:pt>
                <c:pt idx="50">
                  <c:v>4</c:v>
                </c:pt>
                <c:pt idx="51">
                  <c:v>4</c:v>
                </c:pt>
                <c:pt idx="52">
                  <c:v>4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3</c:v>
                </c:pt>
                <c:pt idx="61">
                  <c:v>3</c:v>
                </c:pt>
                <c:pt idx="62">
                  <c:v>3</c:v>
                </c:pt>
                <c:pt idx="63">
                  <c:v>3</c:v>
                </c:pt>
                <c:pt idx="64">
                  <c:v>3</c:v>
                </c:pt>
                <c:pt idx="65">
                  <c:v>3</c:v>
                </c:pt>
                <c:pt idx="66">
                  <c:v>3</c:v>
                </c:pt>
                <c:pt idx="67">
                  <c:v>3</c:v>
                </c:pt>
                <c:pt idx="68">
                  <c:v>3</c:v>
                </c:pt>
                <c:pt idx="69">
                  <c:v>3</c:v>
                </c:pt>
                <c:pt idx="70">
                  <c:v>2</c:v>
                </c:pt>
                <c:pt idx="71">
                  <c:v>2</c:v>
                </c:pt>
                <c:pt idx="72">
                  <c:v>2</c:v>
                </c:pt>
                <c:pt idx="73">
                  <c:v>2</c:v>
                </c:pt>
                <c:pt idx="74">
                  <c:v>2</c:v>
                </c:pt>
                <c:pt idx="75">
                  <c:v>2</c:v>
                </c:pt>
                <c:pt idx="76">
                  <c:v>2</c:v>
                </c:pt>
                <c:pt idx="77">
                  <c:v>2</c:v>
                </c:pt>
                <c:pt idx="78">
                  <c:v>2</c:v>
                </c:pt>
                <c:pt idx="79">
                  <c:v>2</c:v>
                </c:pt>
                <c:pt idx="80">
                  <c:v>2</c:v>
                </c:pt>
                <c:pt idx="81">
                  <c:v>2</c:v>
                </c:pt>
                <c:pt idx="82">
                  <c:v>2</c:v>
                </c:pt>
                <c:pt idx="83">
                  <c:v>2</c:v>
                </c:pt>
                <c:pt idx="84">
                  <c:v>2</c:v>
                </c:pt>
                <c:pt idx="85">
                  <c:v>2</c:v>
                </c:pt>
                <c:pt idx="86">
                  <c:v>2</c:v>
                </c:pt>
                <c:pt idx="87">
                  <c:v>2</c:v>
                </c:pt>
                <c:pt idx="88">
                  <c:v>2</c:v>
                </c:pt>
                <c:pt idx="89">
                  <c:v>2</c:v>
                </c:pt>
                <c:pt idx="90">
                  <c:v>2</c:v>
                </c:pt>
                <c:pt idx="91">
                  <c:v>2</c:v>
                </c:pt>
                <c:pt idx="92">
                  <c:v>2</c:v>
                </c:pt>
                <c:pt idx="93">
                  <c:v>2</c:v>
                </c:pt>
                <c:pt idx="94">
                  <c:v>2</c:v>
                </c:pt>
                <c:pt idx="95">
                  <c:v>2</c:v>
                </c:pt>
                <c:pt idx="96">
                  <c:v>2</c:v>
                </c:pt>
                <c:pt idx="97">
                  <c:v>2</c:v>
                </c:pt>
                <c:pt idx="98">
                  <c:v>2</c:v>
                </c:pt>
                <c:pt idx="99">
                  <c:v>2</c:v>
                </c:pt>
                <c:pt idx="100">
                  <c:v>2</c:v>
                </c:pt>
                <c:pt idx="101">
                  <c:v>2</c:v>
                </c:pt>
                <c:pt idx="102">
                  <c:v>2</c:v>
                </c:pt>
                <c:pt idx="103">
                  <c:v>2</c:v>
                </c:pt>
                <c:pt idx="104">
                  <c:v>2</c:v>
                </c:pt>
                <c:pt idx="105">
                  <c:v>2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2</c:v>
                </c:pt>
                <c:pt idx="114">
                  <c:v>2</c:v>
                </c:pt>
                <c:pt idx="115">
                  <c:v>2</c:v>
                </c:pt>
                <c:pt idx="116">
                  <c:v>2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1D-400C-A1AA-D6E85C39B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4616032"/>
        <c:axId val="934618192"/>
      </c:barChart>
      <c:catAx>
        <c:axId val="93461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618192"/>
        <c:crosses val="autoZero"/>
        <c:auto val="1"/>
        <c:lblAlgn val="ctr"/>
        <c:lblOffset val="100"/>
        <c:noMultiLvlLbl val="0"/>
      </c:catAx>
      <c:valAx>
        <c:axId val="934618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61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[modified_data.csv]Analysis!PivotTable6</c:name>
    <c:fmtId val="2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Analysis!$K$3</c:f>
              <c:strCache>
                <c:ptCount val="1"/>
                <c:pt idx="0">
                  <c:v>Count of win_by_wickets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Analysis!$J$4:$J$34</c:f>
              <c:strCache>
                <c:ptCount val="30"/>
                <c:pt idx="0">
                  <c:v>Mumbai</c:v>
                </c:pt>
                <c:pt idx="1">
                  <c:v>Bangalore</c:v>
                </c:pt>
                <c:pt idx="2">
                  <c:v>Kolkata</c:v>
                </c:pt>
                <c:pt idx="3">
                  <c:v>Delhi</c:v>
                </c:pt>
                <c:pt idx="4">
                  <c:v>Hyderabad</c:v>
                </c:pt>
                <c:pt idx="5">
                  <c:v>Chennai</c:v>
                </c:pt>
                <c:pt idx="6">
                  <c:v>Chandigarh</c:v>
                </c:pt>
                <c:pt idx="7">
                  <c:v>Jaipur</c:v>
                </c:pt>
                <c:pt idx="8">
                  <c:v>Pune</c:v>
                </c:pt>
                <c:pt idx="9">
                  <c:v>Durban</c:v>
                </c:pt>
                <c:pt idx="10">
                  <c:v>Centurion</c:v>
                </c:pt>
                <c:pt idx="11">
                  <c:v>Ahmedabad</c:v>
                </c:pt>
                <c:pt idx="12">
                  <c:v>Visakhapatnam</c:v>
                </c:pt>
                <c:pt idx="13">
                  <c:v>Rajkot</c:v>
                </c:pt>
                <c:pt idx="14">
                  <c:v>Dharamsala</c:v>
                </c:pt>
                <c:pt idx="15">
                  <c:v>Johannesburg</c:v>
                </c:pt>
                <c:pt idx="16">
                  <c:v>Cape Town</c:v>
                </c:pt>
                <c:pt idx="17">
                  <c:v>Port Elizabeth</c:v>
                </c:pt>
                <c:pt idx="18">
                  <c:v>Ranchi</c:v>
                </c:pt>
                <c:pt idx="19">
                  <c:v>Cuttack</c:v>
                </c:pt>
                <c:pt idx="20">
                  <c:v>Abu Dhabi</c:v>
                </c:pt>
                <c:pt idx="21">
                  <c:v>Sharjah</c:v>
                </c:pt>
                <c:pt idx="22">
                  <c:v>Raipur</c:v>
                </c:pt>
                <c:pt idx="23">
                  <c:v>Kochi</c:v>
                </c:pt>
                <c:pt idx="24">
                  <c:v>Indore</c:v>
                </c:pt>
                <c:pt idx="25">
                  <c:v>Kanpur</c:v>
                </c:pt>
                <c:pt idx="26">
                  <c:v>East London</c:v>
                </c:pt>
                <c:pt idx="27">
                  <c:v>Kimberley</c:v>
                </c:pt>
                <c:pt idx="28">
                  <c:v>Nagpur</c:v>
                </c:pt>
                <c:pt idx="29">
                  <c:v>Bloemfontein</c:v>
                </c:pt>
              </c:strCache>
            </c:strRef>
          </c:cat>
          <c:val>
            <c:numRef>
              <c:f>Analysis!$K$4:$K$34</c:f>
              <c:numCache>
                <c:formatCode>General</c:formatCode>
                <c:ptCount val="30"/>
                <c:pt idx="0">
                  <c:v>92</c:v>
                </c:pt>
                <c:pt idx="1">
                  <c:v>66</c:v>
                </c:pt>
                <c:pt idx="2">
                  <c:v>61</c:v>
                </c:pt>
                <c:pt idx="3">
                  <c:v>60</c:v>
                </c:pt>
                <c:pt idx="4">
                  <c:v>49</c:v>
                </c:pt>
                <c:pt idx="5">
                  <c:v>48</c:v>
                </c:pt>
                <c:pt idx="6">
                  <c:v>46</c:v>
                </c:pt>
                <c:pt idx="7">
                  <c:v>33</c:v>
                </c:pt>
                <c:pt idx="8">
                  <c:v>32</c:v>
                </c:pt>
                <c:pt idx="9">
                  <c:v>15</c:v>
                </c:pt>
                <c:pt idx="10">
                  <c:v>12</c:v>
                </c:pt>
                <c:pt idx="11">
                  <c:v>12</c:v>
                </c:pt>
                <c:pt idx="12">
                  <c:v>11</c:v>
                </c:pt>
                <c:pt idx="13">
                  <c:v>10</c:v>
                </c:pt>
                <c:pt idx="14">
                  <c:v>9</c:v>
                </c:pt>
                <c:pt idx="15">
                  <c:v>8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  <c:pt idx="21">
                  <c:v>6</c:v>
                </c:pt>
                <c:pt idx="22">
                  <c:v>6</c:v>
                </c:pt>
                <c:pt idx="23">
                  <c:v>5</c:v>
                </c:pt>
                <c:pt idx="24">
                  <c:v>5</c:v>
                </c:pt>
                <c:pt idx="25">
                  <c:v>4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CE-413F-946A-A56C9E3ADDE1}"/>
            </c:ext>
          </c:extLst>
        </c:ser>
        <c:ser>
          <c:idx val="1"/>
          <c:order val="1"/>
          <c:tx>
            <c:strRef>
              <c:f>Analysis!$L$3</c:f>
              <c:strCache>
                <c:ptCount val="1"/>
                <c:pt idx="0">
                  <c:v>Count of win_by_runs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Analysis!$J$4:$J$34</c:f>
              <c:strCache>
                <c:ptCount val="30"/>
                <c:pt idx="0">
                  <c:v>Mumbai</c:v>
                </c:pt>
                <c:pt idx="1">
                  <c:v>Bangalore</c:v>
                </c:pt>
                <c:pt idx="2">
                  <c:v>Kolkata</c:v>
                </c:pt>
                <c:pt idx="3">
                  <c:v>Delhi</c:v>
                </c:pt>
                <c:pt idx="4">
                  <c:v>Hyderabad</c:v>
                </c:pt>
                <c:pt idx="5">
                  <c:v>Chennai</c:v>
                </c:pt>
                <c:pt idx="6">
                  <c:v>Chandigarh</c:v>
                </c:pt>
                <c:pt idx="7">
                  <c:v>Jaipur</c:v>
                </c:pt>
                <c:pt idx="8">
                  <c:v>Pune</c:v>
                </c:pt>
                <c:pt idx="9">
                  <c:v>Durban</c:v>
                </c:pt>
                <c:pt idx="10">
                  <c:v>Centurion</c:v>
                </c:pt>
                <c:pt idx="11">
                  <c:v>Ahmedabad</c:v>
                </c:pt>
                <c:pt idx="12">
                  <c:v>Visakhapatnam</c:v>
                </c:pt>
                <c:pt idx="13">
                  <c:v>Rajkot</c:v>
                </c:pt>
                <c:pt idx="14">
                  <c:v>Dharamsala</c:v>
                </c:pt>
                <c:pt idx="15">
                  <c:v>Johannesburg</c:v>
                </c:pt>
                <c:pt idx="16">
                  <c:v>Cape Town</c:v>
                </c:pt>
                <c:pt idx="17">
                  <c:v>Port Elizabeth</c:v>
                </c:pt>
                <c:pt idx="18">
                  <c:v>Ranchi</c:v>
                </c:pt>
                <c:pt idx="19">
                  <c:v>Cuttack</c:v>
                </c:pt>
                <c:pt idx="20">
                  <c:v>Abu Dhabi</c:v>
                </c:pt>
                <c:pt idx="21">
                  <c:v>Sharjah</c:v>
                </c:pt>
                <c:pt idx="22">
                  <c:v>Raipur</c:v>
                </c:pt>
                <c:pt idx="23">
                  <c:v>Kochi</c:v>
                </c:pt>
                <c:pt idx="24">
                  <c:v>Indore</c:v>
                </c:pt>
                <c:pt idx="25">
                  <c:v>Kanpur</c:v>
                </c:pt>
                <c:pt idx="26">
                  <c:v>East London</c:v>
                </c:pt>
                <c:pt idx="27">
                  <c:v>Kimberley</c:v>
                </c:pt>
                <c:pt idx="28">
                  <c:v>Nagpur</c:v>
                </c:pt>
                <c:pt idx="29">
                  <c:v>Bloemfontein</c:v>
                </c:pt>
              </c:strCache>
            </c:strRef>
          </c:cat>
          <c:val>
            <c:numRef>
              <c:f>Analysis!$L$4:$L$34</c:f>
              <c:numCache>
                <c:formatCode>General</c:formatCode>
                <c:ptCount val="30"/>
                <c:pt idx="0">
                  <c:v>92</c:v>
                </c:pt>
                <c:pt idx="1">
                  <c:v>66</c:v>
                </c:pt>
                <c:pt idx="2">
                  <c:v>61</c:v>
                </c:pt>
                <c:pt idx="3">
                  <c:v>60</c:v>
                </c:pt>
                <c:pt idx="4">
                  <c:v>49</c:v>
                </c:pt>
                <c:pt idx="5">
                  <c:v>48</c:v>
                </c:pt>
                <c:pt idx="6">
                  <c:v>46</c:v>
                </c:pt>
                <c:pt idx="7">
                  <c:v>33</c:v>
                </c:pt>
                <c:pt idx="8">
                  <c:v>32</c:v>
                </c:pt>
                <c:pt idx="9">
                  <c:v>15</c:v>
                </c:pt>
                <c:pt idx="10">
                  <c:v>12</c:v>
                </c:pt>
                <c:pt idx="11">
                  <c:v>12</c:v>
                </c:pt>
                <c:pt idx="12">
                  <c:v>11</c:v>
                </c:pt>
                <c:pt idx="13">
                  <c:v>10</c:v>
                </c:pt>
                <c:pt idx="14">
                  <c:v>9</c:v>
                </c:pt>
                <c:pt idx="15">
                  <c:v>8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  <c:pt idx="21">
                  <c:v>6</c:v>
                </c:pt>
                <c:pt idx="22">
                  <c:v>6</c:v>
                </c:pt>
                <c:pt idx="23">
                  <c:v>5</c:v>
                </c:pt>
                <c:pt idx="24">
                  <c:v>5</c:v>
                </c:pt>
                <c:pt idx="25">
                  <c:v>4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CE-413F-946A-A56C9E3ADD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9760568"/>
        <c:axId val="559760928"/>
      </c:barChart>
      <c:catAx>
        <c:axId val="559760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9760928"/>
        <c:crosses val="autoZero"/>
        <c:auto val="1"/>
        <c:lblAlgn val="ctr"/>
        <c:lblOffset val="100"/>
        <c:noMultiLvlLbl val="0"/>
      </c:catAx>
      <c:valAx>
        <c:axId val="55976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9760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[modified_data.csv]Analysis!PivotTable8</c:name>
    <c:fmtId val="24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Analysis!$O$3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Analysis!$N$4:$N$48</c:f>
              <c:strCache>
                <c:ptCount val="44"/>
                <c:pt idx="0">
                  <c:v>HDPK Dharmasena</c:v>
                </c:pt>
                <c:pt idx="1">
                  <c:v>Asad Rauf</c:v>
                </c:pt>
                <c:pt idx="2">
                  <c:v>AK Chaudhary</c:v>
                </c:pt>
                <c:pt idx="3">
                  <c:v>Aleem Dar</c:v>
                </c:pt>
                <c:pt idx="4">
                  <c:v>BF Bowden</c:v>
                </c:pt>
                <c:pt idx="5">
                  <c:v>S Ravi</c:v>
                </c:pt>
                <c:pt idx="6">
                  <c:v>BR Doctrove</c:v>
                </c:pt>
                <c:pt idx="7">
                  <c:v>M Erasmus</c:v>
                </c:pt>
                <c:pt idx="8">
                  <c:v>RE Koertzen</c:v>
                </c:pt>
                <c:pt idx="9">
                  <c:v>S Asnani</c:v>
                </c:pt>
                <c:pt idx="10">
                  <c:v>JD Cloete</c:v>
                </c:pt>
                <c:pt idx="11">
                  <c:v>CB Gaffaney</c:v>
                </c:pt>
                <c:pt idx="12">
                  <c:v>AY Dandekar</c:v>
                </c:pt>
                <c:pt idx="13">
                  <c:v>BG Jerling</c:v>
                </c:pt>
                <c:pt idx="14">
                  <c:v>NJ Llong</c:v>
                </c:pt>
                <c:pt idx="15">
                  <c:v>Nitin Menon</c:v>
                </c:pt>
                <c:pt idx="16">
                  <c:v>SS Hazare</c:v>
                </c:pt>
                <c:pt idx="17">
                  <c:v>A Nand Kishore</c:v>
                </c:pt>
                <c:pt idx="18">
                  <c:v>VA Kulkarni</c:v>
                </c:pt>
                <c:pt idx="19">
                  <c:v>KN Ananthapadmanabhan</c:v>
                </c:pt>
                <c:pt idx="20">
                  <c:v>RK Illingworth</c:v>
                </c:pt>
                <c:pt idx="21">
                  <c:v>S Das</c:v>
                </c:pt>
                <c:pt idx="22">
                  <c:v>MR Benson</c:v>
                </c:pt>
                <c:pt idx="23">
                  <c:v>K Hariharan</c:v>
                </c:pt>
                <c:pt idx="24">
                  <c:v>DJ Harper</c:v>
                </c:pt>
                <c:pt idx="25">
                  <c:v>IL Howell</c:v>
                </c:pt>
                <c:pt idx="26">
                  <c:v>BNJ Oxenford</c:v>
                </c:pt>
                <c:pt idx="27">
                  <c:v>GAV Baxter</c:v>
                </c:pt>
                <c:pt idx="28">
                  <c:v>RM Deshpande</c:v>
                </c:pt>
                <c:pt idx="29">
                  <c:v>C Shamshuddin</c:v>
                </c:pt>
                <c:pt idx="30">
                  <c:v>SJ Davis</c:v>
                </c:pt>
                <c:pt idx="31">
                  <c:v>SD Fry</c:v>
                </c:pt>
                <c:pt idx="32">
                  <c:v>CK Nandan</c:v>
                </c:pt>
                <c:pt idx="33">
                  <c:v>SK Tarapore</c:v>
                </c:pt>
                <c:pt idx="34">
                  <c:v>YC Barde</c:v>
                </c:pt>
                <c:pt idx="35">
                  <c:v>A Deshmukh</c:v>
                </c:pt>
                <c:pt idx="36">
                  <c:v>AM Saheba</c:v>
                </c:pt>
                <c:pt idx="37">
                  <c:v>PR Reiffel</c:v>
                </c:pt>
                <c:pt idx="38">
                  <c:v>K Bharatan</c:v>
                </c:pt>
                <c:pt idx="39">
                  <c:v>PG Pathak</c:v>
                </c:pt>
                <c:pt idx="40">
                  <c:v>K Srinath</c:v>
                </c:pt>
                <c:pt idx="41">
                  <c:v>AV Jayaprakash</c:v>
                </c:pt>
                <c:pt idx="42">
                  <c:v>SJA Taufel</c:v>
                </c:pt>
                <c:pt idx="43">
                  <c:v>SL Shastri</c:v>
                </c:pt>
              </c:strCache>
            </c:strRef>
          </c:cat>
          <c:val>
            <c:numRef>
              <c:f>Analysis!$O$4:$O$48</c:f>
              <c:numCache>
                <c:formatCode>General</c:formatCode>
                <c:ptCount val="44"/>
                <c:pt idx="0">
                  <c:v>74</c:v>
                </c:pt>
                <c:pt idx="1">
                  <c:v>51</c:v>
                </c:pt>
                <c:pt idx="2">
                  <c:v>43</c:v>
                </c:pt>
                <c:pt idx="3">
                  <c:v>38</c:v>
                </c:pt>
                <c:pt idx="4">
                  <c:v>37</c:v>
                </c:pt>
                <c:pt idx="5">
                  <c:v>36</c:v>
                </c:pt>
                <c:pt idx="6">
                  <c:v>34</c:v>
                </c:pt>
                <c:pt idx="7">
                  <c:v>32</c:v>
                </c:pt>
                <c:pt idx="8">
                  <c:v>20</c:v>
                </c:pt>
                <c:pt idx="9">
                  <c:v>19</c:v>
                </c:pt>
                <c:pt idx="10">
                  <c:v>16</c:v>
                </c:pt>
                <c:pt idx="11">
                  <c:v>14</c:v>
                </c:pt>
                <c:pt idx="12">
                  <c:v>13</c:v>
                </c:pt>
                <c:pt idx="13">
                  <c:v>13</c:v>
                </c:pt>
                <c:pt idx="14">
                  <c:v>12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  <c:pt idx="20">
                  <c:v>11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  <c:pt idx="24">
                  <c:v>9</c:v>
                </c:pt>
                <c:pt idx="25">
                  <c:v>7</c:v>
                </c:pt>
                <c:pt idx="26">
                  <c:v>7</c:v>
                </c:pt>
                <c:pt idx="27">
                  <c:v>7</c:v>
                </c:pt>
                <c:pt idx="28">
                  <c:v>7</c:v>
                </c:pt>
                <c:pt idx="29">
                  <c:v>6</c:v>
                </c:pt>
                <c:pt idx="30">
                  <c:v>6</c:v>
                </c:pt>
                <c:pt idx="31">
                  <c:v>5</c:v>
                </c:pt>
                <c:pt idx="32">
                  <c:v>5</c:v>
                </c:pt>
                <c:pt idx="33">
                  <c:v>5</c:v>
                </c:pt>
                <c:pt idx="34">
                  <c:v>4</c:v>
                </c:pt>
                <c:pt idx="35">
                  <c:v>3</c:v>
                </c:pt>
                <c:pt idx="36">
                  <c:v>3</c:v>
                </c:pt>
                <c:pt idx="37">
                  <c:v>3</c:v>
                </c:pt>
                <c:pt idx="38">
                  <c:v>3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1</c:v>
                </c:pt>
                <c:pt idx="4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78-4DC1-87A5-92F60C2C8A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28039896"/>
        <c:axId val="1028040256"/>
      </c:lineChart>
      <c:catAx>
        <c:axId val="1028039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8040256"/>
        <c:crosses val="autoZero"/>
        <c:auto val="1"/>
        <c:lblAlgn val="ctr"/>
        <c:lblOffset val="100"/>
        <c:noMultiLvlLbl val="0"/>
      </c:catAx>
      <c:valAx>
        <c:axId val="102804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8039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[modified_data.csv]Analysis!PivotTable9</c:name>
    <c:fmtId val="26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Analysis!$R$3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Analysis!$Q$4:$Q$49</c:f>
              <c:strCache>
                <c:ptCount val="45"/>
                <c:pt idx="0">
                  <c:v>SJA Taufel</c:v>
                </c:pt>
                <c:pt idx="1">
                  <c:v>C Shamshuddin</c:v>
                </c:pt>
                <c:pt idx="2">
                  <c:v>S Ravi</c:v>
                </c:pt>
                <c:pt idx="3">
                  <c:v>RJ Tucker</c:v>
                </c:pt>
                <c:pt idx="4">
                  <c:v>CK Nandan</c:v>
                </c:pt>
                <c:pt idx="5">
                  <c:v>RB Tiffin</c:v>
                </c:pt>
                <c:pt idx="6">
                  <c:v>VA Kulkarni</c:v>
                </c:pt>
                <c:pt idx="7">
                  <c:v>SK Tarapore</c:v>
                </c:pt>
                <c:pt idx="8">
                  <c:v>BNJ Oxenford</c:v>
                </c:pt>
                <c:pt idx="9">
                  <c:v>AM Saheba</c:v>
                </c:pt>
                <c:pt idx="10">
                  <c:v>M Erasmus</c:v>
                </c:pt>
                <c:pt idx="11">
                  <c:v>RE Koertzen</c:v>
                </c:pt>
                <c:pt idx="12">
                  <c:v>DJ Harper</c:v>
                </c:pt>
                <c:pt idx="13">
                  <c:v>AK Chaudhary</c:v>
                </c:pt>
                <c:pt idx="14">
                  <c:v>HDPK Dharmasena</c:v>
                </c:pt>
                <c:pt idx="15">
                  <c:v>SL Shastri</c:v>
                </c:pt>
                <c:pt idx="16">
                  <c:v>NJ Llong</c:v>
                </c:pt>
                <c:pt idx="17">
                  <c:v>K Srinath</c:v>
                </c:pt>
                <c:pt idx="18">
                  <c:v>K Hariharan</c:v>
                </c:pt>
                <c:pt idx="19">
                  <c:v>S Asnani</c:v>
                </c:pt>
                <c:pt idx="20">
                  <c:v>CB Gaffaney</c:v>
                </c:pt>
                <c:pt idx="21">
                  <c:v>VK Sharma</c:v>
                </c:pt>
                <c:pt idx="22">
                  <c:v>RK Illingworth</c:v>
                </c:pt>
                <c:pt idx="23">
                  <c:v>Nitin Menon</c:v>
                </c:pt>
                <c:pt idx="24">
                  <c:v>PR Reiffel</c:v>
                </c:pt>
                <c:pt idx="25">
                  <c:v>BR Doctrove</c:v>
                </c:pt>
                <c:pt idx="26">
                  <c:v>IL Howell</c:v>
                </c:pt>
                <c:pt idx="27">
                  <c:v>I Shivram</c:v>
                </c:pt>
                <c:pt idx="28">
                  <c:v>AL Hill</c:v>
                </c:pt>
                <c:pt idx="29">
                  <c:v>GA Pratapkumar</c:v>
                </c:pt>
                <c:pt idx="30">
                  <c:v>PG Pathak</c:v>
                </c:pt>
                <c:pt idx="31">
                  <c:v>SS Hazare</c:v>
                </c:pt>
                <c:pt idx="32">
                  <c:v>TH Wijewardene</c:v>
                </c:pt>
                <c:pt idx="33">
                  <c:v>A Nand Kishore</c:v>
                </c:pt>
                <c:pt idx="34">
                  <c:v>S Das</c:v>
                </c:pt>
                <c:pt idx="35">
                  <c:v>AV Jayaprakash</c:v>
                </c:pt>
                <c:pt idx="36">
                  <c:v>BG Jerling</c:v>
                </c:pt>
                <c:pt idx="37">
                  <c:v>A Deshmukh</c:v>
                </c:pt>
                <c:pt idx="38">
                  <c:v>K Srinivasan</c:v>
                </c:pt>
                <c:pt idx="39">
                  <c:v>SD Ranade</c:v>
                </c:pt>
                <c:pt idx="40">
                  <c:v>MR Benson</c:v>
                </c:pt>
                <c:pt idx="41">
                  <c:v>SD Fry</c:v>
                </c:pt>
                <c:pt idx="42">
                  <c:v>SJ Davis</c:v>
                </c:pt>
                <c:pt idx="43">
                  <c:v>Subroto Das</c:v>
                </c:pt>
                <c:pt idx="44">
                  <c:v>JD Cloete</c:v>
                </c:pt>
              </c:strCache>
            </c:strRef>
          </c:cat>
          <c:val>
            <c:numRef>
              <c:f>Analysis!$R$4:$R$49</c:f>
              <c:numCache>
                <c:formatCode>General</c:formatCode>
                <c:ptCount val="45"/>
                <c:pt idx="0">
                  <c:v>55</c:v>
                </c:pt>
                <c:pt idx="1">
                  <c:v>50</c:v>
                </c:pt>
                <c:pt idx="2">
                  <c:v>49</c:v>
                </c:pt>
                <c:pt idx="3">
                  <c:v>38</c:v>
                </c:pt>
                <c:pt idx="4">
                  <c:v>36</c:v>
                </c:pt>
                <c:pt idx="5">
                  <c:v>30</c:v>
                </c:pt>
                <c:pt idx="6">
                  <c:v>28</c:v>
                </c:pt>
                <c:pt idx="7">
                  <c:v>26</c:v>
                </c:pt>
                <c:pt idx="8">
                  <c:v>25</c:v>
                </c:pt>
                <c:pt idx="9">
                  <c:v>23</c:v>
                </c:pt>
                <c:pt idx="10">
                  <c:v>22</c:v>
                </c:pt>
                <c:pt idx="11">
                  <c:v>21</c:v>
                </c:pt>
                <c:pt idx="12">
                  <c:v>18</c:v>
                </c:pt>
                <c:pt idx="13">
                  <c:v>15</c:v>
                </c:pt>
                <c:pt idx="14">
                  <c:v>14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11</c:v>
                </c:pt>
                <c:pt idx="19">
                  <c:v>11</c:v>
                </c:pt>
                <c:pt idx="20">
                  <c:v>10</c:v>
                </c:pt>
                <c:pt idx="21">
                  <c:v>9</c:v>
                </c:pt>
                <c:pt idx="22">
                  <c:v>8</c:v>
                </c:pt>
                <c:pt idx="23">
                  <c:v>8</c:v>
                </c:pt>
                <c:pt idx="24">
                  <c:v>8</c:v>
                </c:pt>
                <c:pt idx="25">
                  <c:v>8</c:v>
                </c:pt>
                <c:pt idx="26">
                  <c:v>7</c:v>
                </c:pt>
                <c:pt idx="27">
                  <c:v>6</c:v>
                </c:pt>
                <c:pt idx="28">
                  <c:v>6</c:v>
                </c:pt>
                <c:pt idx="29">
                  <c:v>6</c:v>
                </c:pt>
                <c:pt idx="30">
                  <c:v>6</c:v>
                </c:pt>
                <c:pt idx="31">
                  <c:v>6</c:v>
                </c:pt>
                <c:pt idx="32">
                  <c:v>5</c:v>
                </c:pt>
                <c:pt idx="33">
                  <c:v>5</c:v>
                </c:pt>
                <c:pt idx="34">
                  <c:v>5</c:v>
                </c:pt>
                <c:pt idx="35">
                  <c:v>4</c:v>
                </c:pt>
                <c:pt idx="36">
                  <c:v>4</c:v>
                </c:pt>
                <c:pt idx="37">
                  <c:v>3</c:v>
                </c:pt>
                <c:pt idx="38">
                  <c:v>3</c:v>
                </c:pt>
                <c:pt idx="39">
                  <c:v>2</c:v>
                </c:pt>
                <c:pt idx="40">
                  <c:v>2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826-45C8-BE72-0418DEBA89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4634392"/>
        <c:axId val="934634752"/>
      </c:lineChart>
      <c:catAx>
        <c:axId val="934634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634752"/>
        <c:crosses val="autoZero"/>
        <c:auto val="1"/>
        <c:lblAlgn val="ctr"/>
        <c:lblOffset val="100"/>
        <c:noMultiLvlLbl val="0"/>
      </c:catAx>
      <c:valAx>
        <c:axId val="93463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634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[modified_data.csv]Analysis!PivotTable23</c:name>
    <c:fmtId val="2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Analysis!$U$3:$U$4</c:f>
              <c:strCache>
                <c:ptCount val="1"/>
                <c:pt idx="0">
                  <c:v>bat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Analysis!$T$5:$T$18</c:f>
              <c:strCache>
                <c:ptCount val="13"/>
                <c:pt idx="0">
                  <c:v>Chennai Super Kings</c:v>
                </c:pt>
                <c:pt idx="1">
                  <c:v>Deccan Chargers</c:v>
                </c:pt>
                <c:pt idx="2">
                  <c:v>Delhi Daredevils</c:v>
                </c:pt>
                <c:pt idx="3">
                  <c:v>Gujarat Lions</c:v>
                </c:pt>
                <c:pt idx="4">
                  <c:v>Kings XI Punjab</c:v>
                </c:pt>
                <c:pt idx="5">
                  <c:v>Kochi Tuskers Kerala</c:v>
                </c:pt>
                <c:pt idx="6">
                  <c:v>Kolkata Knight Riders</c:v>
                </c:pt>
                <c:pt idx="7">
                  <c:v>Mumbai Indians</c:v>
                </c:pt>
                <c:pt idx="8">
                  <c:v>Pune Warriors</c:v>
                </c:pt>
                <c:pt idx="9">
                  <c:v>Rajasthan Royals</c:v>
                </c:pt>
                <c:pt idx="10">
                  <c:v>Rising Pune Supergiant</c:v>
                </c:pt>
                <c:pt idx="11">
                  <c:v>Royal Challengers Bangalore</c:v>
                </c:pt>
                <c:pt idx="12">
                  <c:v>Sunrisers Hyderabad</c:v>
                </c:pt>
              </c:strCache>
            </c:strRef>
          </c:cat>
          <c:val>
            <c:numRef>
              <c:f>Analysis!$U$5:$U$18</c:f>
              <c:numCache>
                <c:formatCode>General</c:formatCode>
                <c:ptCount val="13"/>
                <c:pt idx="0">
                  <c:v>44</c:v>
                </c:pt>
                <c:pt idx="1">
                  <c:v>24</c:v>
                </c:pt>
                <c:pt idx="2">
                  <c:v>26</c:v>
                </c:pt>
                <c:pt idx="3">
                  <c:v>1</c:v>
                </c:pt>
                <c:pt idx="4">
                  <c:v>25</c:v>
                </c:pt>
                <c:pt idx="5">
                  <c:v>3</c:v>
                </c:pt>
                <c:pt idx="6">
                  <c:v>30</c:v>
                </c:pt>
                <c:pt idx="7">
                  <c:v>40</c:v>
                </c:pt>
                <c:pt idx="8">
                  <c:v>11</c:v>
                </c:pt>
                <c:pt idx="9">
                  <c:v>28</c:v>
                </c:pt>
                <c:pt idx="10">
                  <c:v>3</c:v>
                </c:pt>
                <c:pt idx="11">
                  <c:v>20</c:v>
                </c:pt>
                <c:pt idx="1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9B-4503-A5AB-6E16581B5A9F}"/>
            </c:ext>
          </c:extLst>
        </c:ser>
        <c:ser>
          <c:idx val="1"/>
          <c:order val="1"/>
          <c:tx>
            <c:strRef>
              <c:f>Analysis!$V$3:$V$4</c:f>
              <c:strCache>
                <c:ptCount val="1"/>
                <c:pt idx="0">
                  <c:v>field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Analysis!$T$5:$T$18</c:f>
              <c:strCache>
                <c:ptCount val="13"/>
                <c:pt idx="0">
                  <c:v>Chennai Super Kings</c:v>
                </c:pt>
                <c:pt idx="1">
                  <c:v>Deccan Chargers</c:v>
                </c:pt>
                <c:pt idx="2">
                  <c:v>Delhi Daredevils</c:v>
                </c:pt>
                <c:pt idx="3">
                  <c:v>Gujarat Lions</c:v>
                </c:pt>
                <c:pt idx="4">
                  <c:v>Kings XI Punjab</c:v>
                </c:pt>
                <c:pt idx="5">
                  <c:v>Kochi Tuskers Kerala</c:v>
                </c:pt>
                <c:pt idx="6">
                  <c:v>Kolkata Knight Riders</c:v>
                </c:pt>
                <c:pt idx="7">
                  <c:v>Mumbai Indians</c:v>
                </c:pt>
                <c:pt idx="8">
                  <c:v>Pune Warriors</c:v>
                </c:pt>
                <c:pt idx="9">
                  <c:v>Rajasthan Royals</c:v>
                </c:pt>
                <c:pt idx="10">
                  <c:v>Rising Pune Supergiant</c:v>
                </c:pt>
                <c:pt idx="11">
                  <c:v>Royal Challengers Bangalore</c:v>
                </c:pt>
                <c:pt idx="12">
                  <c:v>Sunrisers Hyderabad</c:v>
                </c:pt>
              </c:strCache>
            </c:strRef>
          </c:cat>
          <c:val>
            <c:numRef>
              <c:f>Analysis!$V$5:$V$18</c:f>
              <c:numCache>
                <c:formatCode>General</c:formatCode>
                <c:ptCount val="13"/>
                <c:pt idx="0">
                  <c:v>22</c:v>
                </c:pt>
                <c:pt idx="1">
                  <c:v>19</c:v>
                </c:pt>
                <c:pt idx="2">
                  <c:v>46</c:v>
                </c:pt>
                <c:pt idx="3">
                  <c:v>14</c:v>
                </c:pt>
                <c:pt idx="4">
                  <c:v>43</c:v>
                </c:pt>
                <c:pt idx="5">
                  <c:v>5</c:v>
                </c:pt>
                <c:pt idx="6">
                  <c:v>48</c:v>
                </c:pt>
                <c:pt idx="7">
                  <c:v>45</c:v>
                </c:pt>
                <c:pt idx="8">
                  <c:v>9</c:v>
                </c:pt>
                <c:pt idx="9">
                  <c:v>35</c:v>
                </c:pt>
                <c:pt idx="10">
                  <c:v>10</c:v>
                </c:pt>
                <c:pt idx="11">
                  <c:v>50</c:v>
                </c:pt>
                <c:pt idx="12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9B-4503-A5AB-6E16581B5A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28111896"/>
        <c:axId val="1028109376"/>
      </c:barChart>
      <c:catAx>
        <c:axId val="1028111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8109376"/>
        <c:crosses val="autoZero"/>
        <c:auto val="1"/>
        <c:lblAlgn val="ctr"/>
        <c:lblOffset val="100"/>
        <c:noMultiLvlLbl val="0"/>
      </c:catAx>
      <c:valAx>
        <c:axId val="1028109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8111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978454414854447"/>
          <c:y val="0.31073184286921524"/>
          <c:w val="9.3677650865426926E-2"/>
          <c:h val="0.228760186085045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9AEC0-1A82-9B92-EEF8-08FF2CCFF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E50D0-56EB-6172-3E77-B470AB55A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F0B86-0E05-41F0-CD21-16C1CB1D9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02E3-38DA-4213-8F67-43BDD3B97A7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3ACD-E66C-A3A9-6B69-25DAD0C10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887AE-F024-29E3-7469-50C37A0F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3225F-4035-412A-B132-01000B1F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27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98F28-8CB5-2C7E-9FE2-E72ED09C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F6E40-AC60-FA32-91F0-D12730BD7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AA034-3DF2-D627-D916-2204159B9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02E3-38DA-4213-8F67-43BDD3B97A7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2191-2C0D-A7D0-A93F-EDBD7F5B1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37561-49CF-6202-EE65-D326EFFC3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3225F-4035-412A-B132-01000B1F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6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506836-653C-92FD-4662-6C96F4DDF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AF396B-34C4-CF25-6D43-A37CCF94F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DED-BB0A-E588-DD8F-CBA7C7B03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02E3-38DA-4213-8F67-43BDD3B97A7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20B01-F4C0-57DD-6479-8FB35983A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F1566-CE86-BEEA-8678-12AD90FB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3225F-4035-412A-B132-01000B1F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5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ED45C-6E15-B990-02C9-4E158756B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5C8BB-427E-4B1E-D050-CAA8A52B2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E8E50-1D2D-B8FA-5B15-B1F3FCCD6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02E3-38DA-4213-8F67-43BDD3B97A7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270EE-B2CB-1047-3EFD-20D3E1132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E2B90-39D3-71A7-B991-C68A8BAC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3225F-4035-412A-B132-01000B1F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B187-BE77-602D-38F7-9E0DAA0CC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FA434-0D4A-C9C2-7FC5-37968BC4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976D0-79D0-9973-998C-64D19FF51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02E3-38DA-4213-8F67-43BDD3B97A7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93539-6C2D-C8B7-3441-B499D168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908A1-DEA5-5F35-F809-D47CD962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3225F-4035-412A-B132-01000B1F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30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C71A9-B4C3-A651-35B1-B6C4F2B3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98E26-102E-EB25-B3BB-314025E0D8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D38CB-2B40-CF6A-3B66-B1D214217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E5DD2-5CC8-AAC3-3BA0-E432E38CE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02E3-38DA-4213-8F67-43BDD3B97A7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02340-6B30-DCAD-CC17-29CA5C64F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67CA3-BCC3-9582-CE2C-020B0C2CF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3225F-4035-412A-B132-01000B1F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84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B9D0-6724-75D9-094D-75FD9A73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86C96-1881-00E7-F4C5-A16A7B9E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B4AB5-2229-6ABC-9507-FA4E48C8F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5DB59-4D2F-1052-A3B0-76209BBFAE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CF0CE8-FA78-6EE1-16AD-82BBF53DA2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795F2A-A8CA-7BCA-5466-0A52B5C96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02E3-38DA-4213-8F67-43BDD3B97A7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B3EA3-BBAE-3325-5853-147D2E69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E8999-F6E7-F4DF-F4BE-80B6FE11B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3225F-4035-412A-B132-01000B1F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4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678EE-2812-70EA-E61E-39636AB46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4F4767-4239-C6B1-F423-F0D817BD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02E3-38DA-4213-8F67-43BDD3B97A7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532E9-47CA-3A3B-59AD-483B54446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30F6D-4CD1-BACC-EEAA-C0A3D0A34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3225F-4035-412A-B132-01000B1F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0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0C1B9C-F9A7-DCB0-CADA-870DC2535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02E3-38DA-4213-8F67-43BDD3B97A7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89704-0297-9CB9-31C9-88D1E40C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2CDA3-F486-E461-50F3-5AC1E1C1B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3225F-4035-412A-B132-01000B1F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89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8CAA-AF90-1D66-C4BA-8D717832A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941BE-1D31-405C-C9CB-C58F81874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E70D1-3B74-9211-CA7B-0F83EB922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77CB-EB04-8F9E-2345-A89BD8581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02E3-38DA-4213-8F67-43BDD3B97A7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19C7CB-90F0-1D40-A06E-3765FACF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28EF8-0E77-2ABB-92C1-2154D25F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3225F-4035-412A-B132-01000B1F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88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4EF2-57FD-FAA3-1FA2-261C2CC7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B140D3-5484-5A49-B579-DABF0C0340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A3E206-2349-7EAD-F096-584F914D8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725F5-217C-0880-1339-3F984F7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02E3-38DA-4213-8F67-43BDD3B97A7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52FB9-D2CB-291D-B41D-386ACCB26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C784D-6278-3361-84CA-8F21BE247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3225F-4035-412A-B132-01000B1F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6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866607-417C-F25E-844E-1E38DE2C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174A7-005B-8295-3F48-AB0D25C8C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734B5-53AB-4853-5350-0E213AE876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D02E3-38DA-4213-8F67-43BDD3B97A7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17311-E57C-8612-D36A-B2D145DB60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B9A2B-2449-A8A9-189B-8998F6D7C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3225F-4035-412A-B132-01000B1F4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5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5.wdp"/><Relationship Id="rId18" Type="http://schemas.openxmlformats.org/officeDocument/2006/relationships/image" Target="../media/image12.png"/><Relationship Id="rId3" Type="http://schemas.microsoft.com/office/2007/relationships/hdphoto" Target="../media/hdphoto1.wdp"/><Relationship Id="rId21" Type="http://schemas.openxmlformats.org/officeDocument/2006/relationships/image" Target="../media/image14.jpeg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17" Type="http://schemas.openxmlformats.org/officeDocument/2006/relationships/image" Target="../media/image11.jpeg"/><Relationship Id="rId25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24" Type="http://schemas.openxmlformats.org/officeDocument/2006/relationships/image" Target="../media/image16.png"/><Relationship Id="rId5" Type="http://schemas.microsoft.com/office/2007/relationships/hdphoto" Target="../media/hdphoto2.wdp"/><Relationship Id="rId15" Type="http://schemas.openxmlformats.org/officeDocument/2006/relationships/image" Target="../media/image9.png"/><Relationship Id="rId23" Type="http://schemas.microsoft.com/office/2007/relationships/hdphoto" Target="../media/hdphoto7.wdp"/><Relationship Id="rId10" Type="http://schemas.openxmlformats.org/officeDocument/2006/relationships/image" Target="../media/image5.png"/><Relationship Id="rId19" Type="http://schemas.microsoft.com/office/2007/relationships/hdphoto" Target="../media/hdphoto6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png"/><Relationship Id="rId22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now more about the venues of the all the upcoming matches on IPLT20.com">
            <a:extLst>
              <a:ext uri="{FF2B5EF4-FFF2-40B4-BE49-F238E27FC236}">
                <a16:creationId xmlns:a16="http://schemas.microsoft.com/office/drawing/2014/main" id="{EE4970A4-7A90-385F-26E4-C8B872D52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22"/>
                    </a14:imgEffect>
                    <a14:imgEffect>
                      <a14:saturation sat="125000"/>
                    </a14:imgEffect>
                    <a14:imgEffect>
                      <a14:brightnessContrast bright="-45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PL trophy tour in New Delhi on Sunday">
            <a:extLst>
              <a:ext uri="{FF2B5EF4-FFF2-40B4-BE49-F238E27FC236}">
                <a16:creationId xmlns:a16="http://schemas.microsoft.com/office/drawing/2014/main" id="{238AE436-65ED-DB94-3577-824332EE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080" y="241935"/>
            <a:ext cx="270710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ighest Team Score and Individual Score in IPL">
            <a:extLst>
              <a:ext uri="{FF2B5EF4-FFF2-40B4-BE49-F238E27FC236}">
                <a16:creationId xmlns:a16="http://schemas.microsoft.com/office/drawing/2014/main" id="{8B7EFEB0-4C81-F5AE-97BA-5DF915FD3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473" y="2480100"/>
            <a:ext cx="1997056" cy="266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hennai Super Kings Logo Wallpapers - Wallpaper Cave">
            <a:extLst>
              <a:ext uri="{FF2B5EF4-FFF2-40B4-BE49-F238E27FC236}">
                <a16:creationId xmlns:a16="http://schemas.microsoft.com/office/drawing/2014/main" id="{82F280D7-1D11-B850-BCCC-446398C75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19" y="555601"/>
            <a:ext cx="1997056" cy="164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FE420DD6-B352-72D0-E4CE-99FAA2BF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67" y="2243352"/>
            <a:ext cx="1164580" cy="128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Image result for Delhi Daredevil logo">
            <a:extLst>
              <a:ext uri="{FF2B5EF4-FFF2-40B4-BE49-F238E27FC236}">
                <a16:creationId xmlns:a16="http://schemas.microsoft.com/office/drawing/2014/main" id="{321411F0-E7A0-7795-9FBA-CA3CEE5EF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351" y="745305"/>
            <a:ext cx="1997057" cy="107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Gujarat Lions Logo PNG - PNG All | PNG All">
            <a:extLst>
              <a:ext uri="{FF2B5EF4-FFF2-40B4-BE49-F238E27FC236}">
                <a16:creationId xmlns:a16="http://schemas.microsoft.com/office/drawing/2014/main" id="{F90C1D3D-6638-F0CD-A0CE-E400C02A7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907" b="89873" l="9916" r="89873">
                        <a14:foregroundMark x1="50633" y1="10338" x2="51477" y2="5907"/>
                        <a14:foregroundMark x1="79114" y1="18565" x2="82489" y2="341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139" y="2122978"/>
            <a:ext cx="2328545" cy="232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Kings XI Punjab - Wikipedia">
            <a:extLst>
              <a:ext uri="{FF2B5EF4-FFF2-40B4-BE49-F238E27FC236}">
                <a16:creationId xmlns:a16="http://schemas.microsoft.com/office/drawing/2014/main" id="{E167393B-563F-0EB3-665F-EF1664A5B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810" y="480160"/>
            <a:ext cx="1420977" cy="164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Kochi Tuskers Kerala is coming back in IPL 9,float Amhmedabab team">
            <a:extLst>
              <a:ext uri="{FF2B5EF4-FFF2-40B4-BE49-F238E27FC236}">
                <a16:creationId xmlns:a16="http://schemas.microsoft.com/office/drawing/2014/main" id="{F725AE4D-90D4-FB95-97B3-9D2B0990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932" y="2062687"/>
            <a:ext cx="1952624" cy="14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>
            <a:extLst>
              <a:ext uri="{FF2B5EF4-FFF2-40B4-BE49-F238E27FC236}">
                <a16:creationId xmlns:a16="http://schemas.microsoft.com/office/drawing/2014/main" id="{981DC0EF-EE16-7723-F096-DABB23627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25" y="4615451"/>
            <a:ext cx="1083022" cy="167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Image result for Pune Warriors cricket logo">
            <a:extLst>
              <a:ext uri="{FF2B5EF4-FFF2-40B4-BE49-F238E27FC236}">
                <a16:creationId xmlns:a16="http://schemas.microsoft.com/office/drawing/2014/main" id="{87180F85-63C1-2B85-A532-0FCBD6286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473" y="2850892"/>
            <a:ext cx="1420977" cy="13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Rajasthan Royals Cricket Team | RR | Rajasthan Royals Team News and Matches">
            <a:extLst>
              <a:ext uri="{FF2B5EF4-FFF2-40B4-BE49-F238E27FC236}">
                <a16:creationId xmlns:a16="http://schemas.microsoft.com/office/drawing/2014/main" id="{929C07AC-D76C-944A-3094-384FC399B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705" b="89451" l="7384" r="93249">
                        <a14:foregroundMark x1="10970" y1="38819" x2="7806" y2="49367"/>
                        <a14:foregroundMark x1="7806" y1="49367" x2="7384" y2="59705"/>
                        <a14:foregroundMark x1="43671" y1="10549" x2="54219" y2="11392"/>
                        <a14:foregroundMark x1="54219" y1="11392" x2="54852" y2="11814"/>
                        <a14:foregroundMark x1="54852" y1="11814" x2="44304" y2="10549"/>
                        <a14:foregroundMark x1="44304" y1="10549" x2="56329" y2="9705"/>
                        <a14:foregroundMark x1="56329" y1="9705" x2="57384" y2="9705"/>
                        <a14:foregroundMark x1="89873" y1="32911" x2="93249" y2="56329"/>
                        <a14:foregroundMark x1="39451" y1="89241" x2="62658" y2="88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262" y="4006685"/>
            <a:ext cx="1947545" cy="194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2" name="Picture 34">
            <a:extLst>
              <a:ext uri="{FF2B5EF4-FFF2-40B4-BE49-F238E27FC236}">
                <a16:creationId xmlns:a16="http://schemas.microsoft.com/office/drawing/2014/main" id="{EDF68751-D8C6-FD3B-C803-AF97A6D52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12" y="3664835"/>
            <a:ext cx="1905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4" name="Picture 36" descr="Royal challengers Bengaluru Logo PNG Vector (EPS) Free Download">
            <a:extLst>
              <a:ext uri="{FF2B5EF4-FFF2-40B4-BE49-F238E27FC236}">
                <a16:creationId xmlns:a16="http://schemas.microsoft.com/office/drawing/2014/main" id="{2FF4D45D-3216-AF3A-06EF-61771727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060" y="4579620"/>
            <a:ext cx="1162348" cy="19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6" name="Picture 38" descr="Sunrisers Hyderabad-Logo transparente PNG - StickPNG">
            <a:extLst>
              <a:ext uri="{FF2B5EF4-FFF2-40B4-BE49-F238E27FC236}">
                <a16:creationId xmlns:a16="http://schemas.microsoft.com/office/drawing/2014/main" id="{8D24E1FD-8590-6E0A-6772-BBB270AF8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408" b="95775" l="1266" r="97679">
                        <a14:foregroundMark x1="15401" y1="20000" x2="5063" y2="13521"/>
                        <a14:foregroundMark x1="5063" y1="13521" x2="4852" y2="12958"/>
                        <a14:foregroundMark x1="4852" y1="12958" x2="1266" y2="1972"/>
                        <a14:foregroundMark x1="52954" y1="9577" x2="52954" y2="11549"/>
                        <a14:foregroundMark x1="63713" y1="17465" x2="64768" y2="17465"/>
                        <a14:foregroundMark x1="98101" y1="10986" x2="95359" y2="14366"/>
                        <a14:foregroundMark x1="95359" y1="14366" x2="89241" y2="24789"/>
                        <a14:foregroundMark x1="79747" y1="65352" x2="29958" y2="56338"/>
                        <a14:foregroundMark x1="29958" y1="56338" x2="29536" y2="57183"/>
                        <a14:foregroundMark x1="29536" y1="57183" x2="25316" y2="64507"/>
                        <a14:foregroundMark x1="25316" y1="64507" x2="21097" y2="59437"/>
                        <a14:foregroundMark x1="21097" y1="59437" x2="20042" y2="55493"/>
                        <a14:foregroundMark x1="20042" y1="55493" x2="37764" y2="55493"/>
                        <a14:foregroundMark x1="37764" y1="55493" x2="55274" y2="53521"/>
                        <a14:foregroundMark x1="55274" y1="53521" x2="67722" y2="55493"/>
                        <a14:foregroundMark x1="67722" y1="55493" x2="79747" y2="59718"/>
                        <a14:foregroundMark x1="79747" y1="59718" x2="79958" y2="60000"/>
                        <a14:foregroundMark x1="51477" y1="89014" x2="50633" y2="96056"/>
                        <a14:foregroundMark x1="43038" y1="10141" x2="43882" y2="10986"/>
                        <a14:foregroundMark x1="51899" y1="9296" x2="53165" y2="9296"/>
                        <a14:foregroundMark x1="59072" y1="12676" x2="58017" y2="10423"/>
                        <a14:foregroundMark x1="67300" y1="23380" x2="63924" y2="20563"/>
                        <a14:foregroundMark x1="40506" y1="5352" x2="40506" y2="4225"/>
                        <a14:foregroundMark x1="47890" y1="3662" x2="47890" y2="1408"/>
                        <a14:foregroundMark x1="59072" y1="5915" x2="57595" y2="2254"/>
                        <a14:foregroundMark x1="63080" y1="10423" x2="66034" y2="7042"/>
                        <a14:foregroundMark x1="68776" y1="18310" x2="71097" y2="15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401" y="4356298"/>
            <a:ext cx="2133576" cy="159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310454-4F7F-B7A4-E02D-B0D6C70F556D}"/>
              </a:ext>
            </a:extLst>
          </p:cNvPr>
          <p:cNvSpPr/>
          <p:nvPr/>
        </p:nvSpPr>
        <p:spPr>
          <a:xfrm>
            <a:off x="2376015" y="5927741"/>
            <a:ext cx="74701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IPL ANALYSIS 2008 - 2017</a:t>
            </a:r>
          </a:p>
        </p:txBody>
      </p:sp>
      <p:pic>
        <p:nvPicPr>
          <p:cNvPr id="7208" name="Picture 40" descr="Mumbai Indians Logo Wallpapers - Top Free Mumbai Indians Logo ...">
            <a:extLst>
              <a:ext uri="{FF2B5EF4-FFF2-40B4-BE49-F238E27FC236}">
                <a16:creationId xmlns:a16="http://schemas.microsoft.com/office/drawing/2014/main" id="{F47A3C5B-8CBB-0BC6-08E9-D56DED4B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53" y="90954"/>
            <a:ext cx="2339831" cy="17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522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3C40E07-FCDE-47EF-A666-99D2A64E3F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9395892"/>
              </p:ext>
            </p:extLst>
          </p:nvPr>
        </p:nvGraphicFramePr>
        <p:xfrm>
          <a:off x="755955" y="927518"/>
          <a:ext cx="11436045" cy="5850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DA5A69C-E9E5-4132-63FF-5ACB7895896C}"/>
              </a:ext>
            </a:extLst>
          </p:cNvPr>
          <p:cNvSpPr txBox="1"/>
          <p:nvPr/>
        </p:nvSpPr>
        <p:spPr>
          <a:xfrm>
            <a:off x="3776241" y="399855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Count of Win by Runs and Wickets</a:t>
            </a:r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10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0EA4A42-552F-42E8-8BA8-BA384D1706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0540513"/>
              </p:ext>
            </p:extLst>
          </p:nvPr>
        </p:nvGraphicFramePr>
        <p:xfrm>
          <a:off x="587155" y="854132"/>
          <a:ext cx="11101261" cy="5934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CDBF408-D0ED-7640-22DB-760C4106A5BA}"/>
              </a:ext>
            </a:extLst>
          </p:cNvPr>
          <p:cNvSpPr txBox="1"/>
          <p:nvPr/>
        </p:nvSpPr>
        <p:spPr>
          <a:xfrm>
            <a:off x="3440575" y="260959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Umpire 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936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CA94F8C-F397-4990-8710-4A92FCB1CB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1506281"/>
              </p:ext>
            </p:extLst>
          </p:nvPr>
        </p:nvGraphicFramePr>
        <p:xfrm>
          <a:off x="482996" y="1023099"/>
          <a:ext cx="11632804" cy="5556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619785E-BF77-9CC3-0C65-271B72DA6A06}"/>
              </a:ext>
            </a:extLst>
          </p:cNvPr>
          <p:cNvSpPr txBox="1"/>
          <p:nvPr/>
        </p:nvSpPr>
        <p:spPr>
          <a:xfrm>
            <a:off x="5199927" y="45772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Umpire 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82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2003DE9-CDC4-4B50-B4BA-7AD34A465D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2939598"/>
              </p:ext>
            </p:extLst>
          </p:nvPr>
        </p:nvGraphicFramePr>
        <p:xfrm>
          <a:off x="321364" y="1212573"/>
          <a:ext cx="11655288" cy="5426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B325659-CF06-A3CE-2659-5EAB40F46393}"/>
              </a:ext>
            </a:extLst>
          </p:cNvPr>
          <p:cNvSpPr txBox="1"/>
          <p:nvPr/>
        </p:nvSpPr>
        <p:spPr>
          <a:xfrm>
            <a:off x="4687622" y="45294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Major Toss Decisions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93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47D800-DC40-4655-CE70-0E44F8CD6FFD}"/>
              </a:ext>
            </a:extLst>
          </p:cNvPr>
          <p:cNvSpPr txBox="1"/>
          <p:nvPr/>
        </p:nvSpPr>
        <p:spPr>
          <a:xfrm>
            <a:off x="3754506" y="2324173"/>
            <a:ext cx="60976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8800" b="1" i="0" dirty="0">
                <a:effectLst/>
                <a:latin typeface="Söhne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14070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E7BF05-B16B-0C79-7589-CC02095D67E5}"/>
              </a:ext>
            </a:extLst>
          </p:cNvPr>
          <p:cNvSpPr txBox="1"/>
          <p:nvPr/>
        </p:nvSpPr>
        <p:spPr>
          <a:xfrm>
            <a:off x="927100" y="863828"/>
            <a:ext cx="1099058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GB" sz="2800" b="0" i="0" dirty="0">
              <a:effectLst/>
              <a:latin typeface="Söhne"/>
            </a:endParaRPr>
          </a:p>
          <a:p>
            <a:pPr algn="l"/>
            <a:r>
              <a:rPr lang="en-GB" sz="2800" b="1" i="0" dirty="0">
                <a:effectLst/>
                <a:latin typeface="Söhne"/>
              </a:rPr>
              <a:t>CH Gayle</a:t>
            </a:r>
            <a:r>
              <a:rPr lang="en-GB" sz="2800" b="0" i="0" dirty="0">
                <a:effectLst/>
                <a:latin typeface="Söhne"/>
              </a:rPr>
              <a:t> is a standout player with the most player of the match awards.</a:t>
            </a:r>
          </a:p>
          <a:p>
            <a:pPr algn="l"/>
            <a:endParaRPr lang="en-GB" sz="2800" b="0" i="0" dirty="0">
              <a:effectLst/>
              <a:latin typeface="Söhne"/>
            </a:endParaRPr>
          </a:p>
          <a:p>
            <a:pPr algn="l"/>
            <a:r>
              <a:rPr lang="en-GB" sz="2800" b="1" i="0" dirty="0">
                <a:effectLst/>
                <a:latin typeface="Söhne"/>
              </a:rPr>
              <a:t>M </a:t>
            </a:r>
            <a:r>
              <a:rPr lang="en-GB" sz="2800" b="1" i="0" dirty="0" err="1">
                <a:effectLst/>
                <a:latin typeface="Söhne"/>
              </a:rPr>
              <a:t>Chinnaswamy</a:t>
            </a:r>
            <a:r>
              <a:rPr lang="en-GB" sz="2800" b="1" i="0" dirty="0">
                <a:effectLst/>
                <a:latin typeface="Söhne"/>
              </a:rPr>
              <a:t> Stadium </a:t>
            </a:r>
            <a:r>
              <a:rPr lang="en-GB" sz="2800" b="0" i="0" dirty="0">
                <a:effectLst/>
                <a:latin typeface="Söhne"/>
              </a:rPr>
              <a:t>is the most frequently used venue.</a:t>
            </a:r>
          </a:p>
          <a:p>
            <a:pPr algn="l"/>
            <a:endParaRPr lang="en-GB" sz="2800" b="0" i="0" dirty="0">
              <a:effectLst/>
              <a:latin typeface="Söhne"/>
            </a:endParaRPr>
          </a:p>
        </p:txBody>
      </p:sp>
      <p:pic>
        <p:nvPicPr>
          <p:cNvPr id="12290" name="Picture 2" descr="Chris Gayle To Play EPL From Pokhara Rhinos | New Spotlight Magazine">
            <a:extLst>
              <a:ext uri="{FF2B5EF4-FFF2-40B4-BE49-F238E27FC236}">
                <a16:creationId xmlns:a16="http://schemas.microsoft.com/office/drawing/2014/main" id="{68BC06D9-8660-2CBB-0004-6C3D47821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694" y="3429000"/>
            <a:ext cx="3947012" cy="303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 Chinnaswamy Stadium – History Features and facts - TFIGlobal">
            <a:extLst>
              <a:ext uri="{FF2B5EF4-FFF2-40B4-BE49-F238E27FC236}">
                <a16:creationId xmlns:a16="http://schemas.microsoft.com/office/drawing/2014/main" id="{6B348EC7-204D-26AB-7DB8-74AD584B5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854" y="3400374"/>
            <a:ext cx="4231433" cy="305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964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E7BF05-B16B-0C79-7589-CC02095D67E5}"/>
              </a:ext>
            </a:extLst>
          </p:cNvPr>
          <p:cNvSpPr txBox="1"/>
          <p:nvPr/>
        </p:nvSpPr>
        <p:spPr>
          <a:xfrm>
            <a:off x="927100" y="625289"/>
            <a:ext cx="1099058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GB" sz="2800" b="1" i="0" dirty="0">
              <a:effectLst/>
              <a:latin typeface="Söhne"/>
            </a:endParaRPr>
          </a:p>
          <a:p>
            <a:pPr algn="l"/>
            <a:r>
              <a:rPr lang="en-GB" sz="2800" b="1" i="0" dirty="0">
                <a:effectLst/>
                <a:latin typeface="Söhne"/>
              </a:rPr>
              <a:t>Mumbai Indians </a:t>
            </a:r>
            <a:r>
              <a:rPr lang="en-GB" sz="2800" b="0" i="0" dirty="0">
                <a:effectLst/>
                <a:latin typeface="Söhne"/>
              </a:rPr>
              <a:t>appear prominently as both a team and a toss winner.</a:t>
            </a:r>
          </a:p>
          <a:p>
            <a:pPr algn="l"/>
            <a:endParaRPr lang="en-GB" sz="2800" b="0" i="0" dirty="0">
              <a:effectLst/>
              <a:latin typeface="Söhne"/>
            </a:endParaRPr>
          </a:p>
          <a:p>
            <a:pPr algn="l"/>
            <a:r>
              <a:rPr lang="en-GB" sz="2800" b="0" i="0" dirty="0">
                <a:effectLst/>
                <a:latin typeface="Söhne"/>
              </a:rPr>
              <a:t>The decision to </a:t>
            </a:r>
            <a:r>
              <a:rPr lang="en-GB" sz="2800" b="1" i="0" dirty="0">
                <a:effectLst/>
                <a:latin typeface="Söhne"/>
              </a:rPr>
              <a:t>field</a:t>
            </a:r>
            <a:r>
              <a:rPr lang="en-GB" sz="2800" b="0" i="0" dirty="0">
                <a:effectLst/>
                <a:latin typeface="Söhne"/>
              </a:rPr>
              <a:t> after winning the toss is more common.</a:t>
            </a:r>
          </a:p>
          <a:p>
            <a:pPr algn="l"/>
            <a:endParaRPr lang="en-GB" sz="2800" b="0" i="0" dirty="0">
              <a:effectLst/>
              <a:latin typeface="Söhne"/>
            </a:endParaRPr>
          </a:p>
        </p:txBody>
      </p:sp>
      <p:pic>
        <p:nvPicPr>
          <p:cNvPr id="2" name="Picture 40" descr="Mumbai Indians Logo Wallpapers - Top Free Mumbai Indians Logo ...">
            <a:extLst>
              <a:ext uri="{FF2B5EF4-FFF2-40B4-BE49-F238E27FC236}">
                <a16:creationId xmlns:a16="http://schemas.microsoft.com/office/drawing/2014/main" id="{096246EA-74FF-6D4D-B766-7A298AE03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925" y="3068071"/>
            <a:ext cx="4761880" cy="363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840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E7BF05-B16B-0C79-7589-CC02095D67E5}"/>
              </a:ext>
            </a:extLst>
          </p:cNvPr>
          <p:cNvSpPr txBox="1"/>
          <p:nvPr/>
        </p:nvSpPr>
        <p:spPr>
          <a:xfrm>
            <a:off x="1331137" y="257772"/>
            <a:ext cx="109905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GB" sz="2800" b="0" i="0" dirty="0">
              <a:effectLst/>
              <a:latin typeface="Söhne"/>
            </a:endParaRPr>
          </a:p>
          <a:p>
            <a:pPr algn="l"/>
            <a:r>
              <a:rPr lang="en-GB" sz="2800" b="1" i="0" dirty="0">
                <a:effectLst/>
                <a:latin typeface="Söhne"/>
              </a:rPr>
              <a:t>HDPK Dharmasena</a:t>
            </a:r>
            <a:r>
              <a:rPr lang="en-GB" sz="2800" b="0" i="0" dirty="0">
                <a:effectLst/>
                <a:latin typeface="Söhne"/>
              </a:rPr>
              <a:t> and </a:t>
            </a:r>
            <a:r>
              <a:rPr lang="en-GB" sz="2800" b="1" i="0" dirty="0">
                <a:effectLst/>
                <a:latin typeface="Söhne"/>
              </a:rPr>
              <a:t>SJA </a:t>
            </a:r>
            <a:r>
              <a:rPr lang="en-GB" sz="2800" b="1" i="0" dirty="0" err="1">
                <a:effectLst/>
                <a:latin typeface="Söhne"/>
              </a:rPr>
              <a:t>Taufel</a:t>
            </a:r>
            <a:r>
              <a:rPr lang="en-GB" sz="2800" b="0" i="0" dirty="0">
                <a:effectLst/>
                <a:latin typeface="Söhne"/>
              </a:rPr>
              <a:t> are the most common umpires</a:t>
            </a:r>
          </a:p>
        </p:txBody>
      </p: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CD168F8A-5E35-ED74-57C4-99F8B18EF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776" y="1704963"/>
            <a:ext cx="3141256" cy="418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Simon Taufel Has Come Up With A New Online Accreditation Course For Umpires">
            <a:extLst>
              <a:ext uri="{FF2B5EF4-FFF2-40B4-BE49-F238E27FC236}">
                <a16:creationId xmlns:a16="http://schemas.microsoft.com/office/drawing/2014/main" id="{D91AEECC-7C0E-4750-0C87-4ADD31EA9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15" y="2200497"/>
            <a:ext cx="4514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578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994BC-7D1C-FEC1-0B28-AB721E019898}"/>
              </a:ext>
            </a:extLst>
          </p:cNvPr>
          <p:cNvSpPr/>
          <p:nvPr/>
        </p:nvSpPr>
        <p:spPr>
          <a:xfrm>
            <a:off x="3707878" y="2828835"/>
            <a:ext cx="477624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0"/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3" name="Picture 4" descr="IPL trophy tour in New Delhi on Sunday">
            <a:extLst>
              <a:ext uri="{FF2B5EF4-FFF2-40B4-BE49-F238E27FC236}">
                <a16:creationId xmlns:a16="http://schemas.microsoft.com/office/drawing/2014/main" id="{3177BA9A-87EB-2552-5F0C-1410B0E5C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85" y="826726"/>
            <a:ext cx="270710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093EF-8171-27F5-F147-B849E2B88B4F}"/>
              </a:ext>
            </a:extLst>
          </p:cNvPr>
          <p:cNvSpPr txBox="1"/>
          <p:nvPr/>
        </p:nvSpPr>
        <p:spPr>
          <a:xfrm>
            <a:off x="3285785" y="6303686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cap="none" spc="0" dirty="0">
                <a:ln w="0"/>
              </a:rPr>
              <a:t>ANALYSIS 2008 - 2017</a:t>
            </a:r>
          </a:p>
        </p:txBody>
      </p:sp>
    </p:spTree>
    <p:extLst>
      <p:ext uri="{BB962C8B-B14F-4D97-AF65-F5344CB8AC3E}">
        <p14:creationId xmlns:p14="http://schemas.microsoft.com/office/powerpoint/2010/main" val="369920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B7ED-B4F0-B8E8-B967-496471BB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CONTENTS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5F9E2-300A-60F4-249B-49C3AA1A1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392" y="1855442"/>
            <a:ext cx="5184912" cy="4351338"/>
          </a:xfrm>
        </p:spPr>
        <p:txBody>
          <a:bodyPr/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Cleaning process involved</a:t>
            </a:r>
          </a:p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Analysis 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Visualizations of data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4923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0B6392-CD0C-5EDD-E54B-C325CF1F4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96" y="1197779"/>
            <a:ext cx="4244708" cy="49991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289F8C-9DC7-0572-33E1-BE8452D76B79}"/>
              </a:ext>
            </a:extLst>
          </p:cNvPr>
          <p:cNvSpPr/>
          <p:nvPr/>
        </p:nvSpPr>
        <p:spPr>
          <a:xfrm>
            <a:off x="938784" y="2298192"/>
            <a:ext cx="2255520" cy="188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A6610-AA1B-DFAA-0BFB-4E77C4FB4CF2}"/>
              </a:ext>
            </a:extLst>
          </p:cNvPr>
          <p:cNvSpPr/>
          <p:nvPr/>
        </p:nvSpPr>
        <p:spPr>
          <a:xfrm>
            <a:off x="938784" y="4038948"/>
            <a:ext cx="2255520" cy="188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A661E9-94B7-31C7-CDC6-DB15E8ECC8F3}"/>
              </a:ext>
            </a:extLst>
          </p:cNvPr>
          <p:cNvSpPr/>
          <p:nvPr/>
        </p:nvSpPr>
        <p:spPr>
          <a:xfrm>
            <a:off x="938784" y="4691220"/>
            <a:ext cx="2255520" cy="188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F475FE-08F2-1E88-A56F-327D5ED5B390}"/>
              </a:ext>
            </a:extLst>
          </p:cNvPr>
          <p:cNvSpPr/>
          <p:nvPr/>
        </p:nvSpPr>
        <p:spPr>
          <a:xfrm>
            <a:off x="938784" y="5111844"/>
            <a:ext cx="2255520" cy="188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45ECB8-43C2-608D-85C9-8EF741D820F3}"/>
              </a:ext>
            </a:extLst>
          </p:cNvPr>
          <p:cNvSpPr/>
          <p:nvPr/>
        </p:nvSpPr>
        <p:spPr>
          <a:xfrm>
            <a:off x="938784" y="5331300"/>
            <a:ext cx="2255520" cy="188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5D9701-7599-85F1-B451-9410A5AE9745}"/>
              </a:ext>
            </a:extLst>
          </p:cNvPr>
          <p:cNvSpPr/>
          <p:nvPr/>
        </p:nvSpPr>
        <p:spPr>
          <a:xfrm>
            <a:off x="938784" y="5550756"/>
            <a:ext cx="2042160" cy="188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F811AE-725F-5E3B-496C-B63EF59D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176" y="1018006"/>
            <a:ext cx="5970718" cy="49991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A3B250-4F2D-8F5D-C229-6A193EAA38C8}"/>
              </a:ext>
            </a:extLst>
          </p:cNvPr>
          <p:cNvSpPr txBox="1"/>
          <p:nvPr/>
        </p:nvSpPr>
        <p:spPr>
          <a:xfrm>
            <a:off x="-982342" y="491296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cap="none" spc="0" dirty="0">
                <a:ln w="0"/>
              </a:rPr>
              <a:t>Checking null values </a:t>
            </a:r>
          </a:p>
        </p:txBody>
      </p:sp>
    </p:spTree>
    <p:extLst>
      <p:ext uri="{BB962C8B-B14F-4D97-AF65-F5344CB8AC3E}">
        <p14:creationId xmlns:p14="http://schemas.microsoft.com/office/powerpoint/2010/main" val="387105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C4937-D7ED-1988-2E34-50DD78EAF81C}"/>
              </a:ext>
            </a:extLst>
          </p:cNvPr>
          <p:cNvSpPr txBox="1"/>
          <p:nvPr/>
        </p:nvSpPr>
        <p:spPr>
          <a:xfrm>
            <a:off x="1115584" y="1571106"/>
            <a:ext cx="996083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effectLst/>
                <a:latin typeface="Söhne"/>
              </a:rPr>
              <a:t>Cleaning Processes:</a:t>
            </a:r>
          </a:p>
          <a:p>
            <a:pPr algn="l"/>
            <a:endParaRPr lang="en-US" sz="2800" dirty="0">
              <a:latin typeface="Söhn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dirty="0">
                <a:latin typeface="Söhne"/>
              </a:rPr>
              <a:t>Rising Pune Supergiant </a:t>
            </a:r>
            <a:r>
              <a:rPr lang="en-US" sz="2800" dirty="0">
                <a:latin typeface="Söhne"/>
              </a:rPr>
              <a:t>misspelled as </a:t>
            </a:r>
            <a:r>
              <a:rPr lang="en-US" sz="2800" b="1" dirty="0">
                <a:latin typeface="Söhne"/>
              </a:rPr>
              <a:t>Rising Pune Supergiants.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dirty="0">
              <a:latin typeface="Söhn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dirty="0">
                <a:latin typeface="Söhne"/>
              </a:rPr>
              <a:t>Replaced Null values with Mode values.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dirty="0">
              <a:latin typeface="Söhn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dirty="0">
                <a:latin typeface="Söhne"/>
              </a:rPr>
              <a:t>Umpire3 </a:t>
            </a:r>
            <a:r>
              <a:rPr lang="en-US" sz="2800" dirty="0">
                <a:latin typeface="Söhne"/>
              </a:rPr>
              <a:t>column is removed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dirty="0">
              <a:latin typeface="Söhn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6070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F9876A-9BBC-B924-2D35-CC16B6B43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279117"/>
            <a:ext cx="9038315" cy="47220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759EA6-97BB-6DBF-8537-CFFF0CEDCD03}"/>
              </a:ext>
            </a:extLst>
          </p:cNvPr>
          <p:cNvSpPr/>
          <p:nvPr/>
        </p:nvSpPr>
        <p:spPr>
          <a:xfrm>
            <a:off x="3265330" y="2124474"/>
            <a:ext cx="856929" cy="253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996FAB-8463-A0E6-48AA-CFD7DF02FC7E}"/>
              </a:ext>
            </a:extLst>
          </p:cNvPr>
          <p:cNvSpPr/>
          <p:nvPr/>
        </p:nvSpPr>
        <p:spPr>
          <a:xfrm>
            <a:off x="9447280" y="2124474"/>
            <a:ext cx="1728719" cy="253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01928D-6805-5532-FA0E-19BBBB753275}"/>
              </a:ext>
            </a:extLst>
          </p:cNvPr>
          <p:cNvSpPr/>
          <p:nvPr/>
        </p:nvSpPr>
        <p:spPr>
          <a:xfrm>
            <a:off x="3938590" y="3819522"/>
            <a:ext cx="856929" cy="253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FA2ECF-614D-E9C7-88AC-FA0F42E76110}"/>
              </a:ext>
            </a:extLst>
          </p:cNvPr>
          <p:cNvSpPr/>
          <p:nvPr/>
        </p:nvSpPr>
        <p:spPr>
          <a:xfrm>
            <a:off x="5797464" y="3806008"/>
            <a:ext cx="1720936" cy="267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B6BE60-EA42-ACE5-3E99-EE66EC967206}"/>
              </a:ext>
            </a:extLst>
          </p:cNvPr>
          <p:cNvSpPr/>
          <p:nvPr/>
        </p:nvSpPr>
        <p:spPr>
          <a:xfrm>
            <a:off x="8252229" y="3806008"/>
            <a:ext cx="1094972" cy="267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A0135-BD47-8C58-41C0-5E131314C697}"/>
              </a:ext>
            </a:extLst>
          </p:cNvPr>
          <p:cNvSpPr/>
          <p:nvPr/>
        </p:nvSpPr>
        <p:spPr>
          <a:xfrm>
            <a:off x="3264543" y="5514570"/>
            <a:ext cx="2533730" cy="253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A99079-E001-C8B7-A81D-334AD0AE5D4E}"/>
              </a:ext>
            </a:extLst>
          </p:cNvPr>
          <p:cNvSpPr/>
          <p:nvPr/>
        </p:nvSpPr>
        <p:spPr>
          <a:xfrm>
            <a:off x="5859131" y="5512180"/>
            <a:ext cx="1872629" cy="267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F57DA-0861-5D9D-CCC0-194171E4E1A2}"/>
              </a:ext>
            </a:extLst>
          </p:cNvPr>
          <p:cNvSpPr/>
          <p:nvPr/>
        </p:nvSpPr>
        <p:spPr>
          <a:xfrm>
            <a:off x="7792893" y="5511216"/>
            <a:ext cx="1290147" cy="267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6EB7D-2B0B-F42B-AD8B-0312C6439F06}"/>
              </a:ext>
            </a:extLst>
          </p:cNvPr>
          <p:cNvSpPr txBox="1"/>
          <p:nvPr/>
        </p:nvSpPr>
        <p:spPr>
          <a:xfrm>
            <a:off x="1093817" y="584672"/>
            <a:ext cx="9217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effectLst/>
                <a:latin typeface="Söhne"/>
              </a:rPr>
              <a:t>ANALYSIS WITH DESCRIBE FUNCTION FOR CATEGORICAL VARIABLES</a:t>
            </a:r>
          </a:p>
        </p:txBody>
      </p:sp>
    </p:spTree>
    <p:extLst>
      <p:ext uri="{BB962C8B-B14F-4D97-AF65-F5344CB8AC3E}">
        <p14:creationId xmlns:p14="http://schemas.microsoft.com/office/powerpoint/2010/main" val="1089227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3E023-424F-8BF6-BB85-A6DF0C78F773}"/>
              </a:ext>
            </a:extLst>
          </p:cNvPr>
          <p:cNvSpPr txBox="1"/>
          <p:nvPr/>
        </p:nvSpPr>
        <p:spPr>
          <a:xfrm>
            <a:off x="534347" y="1246379"/>
            <a:ext cx="906697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Söhne"/>
              </a:rPr>
              <a:t>City</a:t>
            </a:r>
            <a:r>
              <a:rPr lang="en-US" sz="2800" b="0" i="0" dirty="0">
                <a:effectLst/>
                <a:latin typeface="Söhne"/>
              </a:rPr>
              <a:t>: Mumbai (92 times) hosted more IPL matches</a:t>
            </a:r>
          </a:p>
          <a:p>
            <a:pPr lvl="2" algn="l"/>
            <a:endParaRPr lang="en-US" sz="2800" b="0" i="0" dirty="0">
              <a:effectLst/>
              <a:latin typeface="Söhne"/>
            </a:endParaRP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Söhne"/>
              </a:rPr>
              <a:t>Toss Decision</a:t>
            </a:r>
            <a:r>
              <a:rPr lang="en-US" sz="2800" b="0" i="0" dirty="0">
                <a:effectLst/>
                <a:latin typeface="Söhne"/>
              </a:rPr>
              <a:t>: Fielding chosen 363 times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endParaRPr lang="en-US" sz="2800" b="0" i="0" dirty="0">
              <a:effectLst/>
              <a:latin typeface="Söhne"/>
            </a:endParaRP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Söhne"/>
              </a:rPr>
              <a:t>Venue</a:t>
            </a:r>
            <a:r>
              <a:rPr lang="en-US" sz="2800" b="0" i="0" dirty="0">
                <a:effectLst/>
                <a:latin typeface="Söhne"/>
              </a:rPr>
              <a:t>: M </a:t>
            </a:r>
            <a:r>
              <a:rPr lang="en-US" sz="2800" b="0" i="0" dirty="0" err="1">
                <a:effectLst/>
                <a:latin typeface="Söhne"/>
              </a:rPr>
              <a:t>Chinnaswamy</a:t>
            </a:r>
            <a:r>
              <a:rPr lang="en-US" sz="2800" b="0" i="0" dirty="0">
                <a:effectLst/>
                <a:latin typeface="Söhne"/>
              </a:rPr>
              <a:t> Stadium (66 times</a:t>
            </a:r>
            <a:r>
              <a:rPr lang="en-US" sz="2800" dirty="0">
                <a:latin typeface="Söhne"/>
              </a:rPr>
              <a:t>)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endParaRPr lang="en-US" sz="2800" b="0" i="0" dirty="0">
              <a:effectLst/>
              <a:latin typeface="Söhne"/>
            </a:endParaRP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Söhne"/>
              </a:rPr>
              <a:t>Umpire1</a:t>
            </a:r>
            <a:r>
              <a:rPr lang="en-US" sz="2800" b="0" i="0" dirty="0">
                <a:effectLst/>
                <a:latin typeface="Söhne"/>
              </a:rPr>
              <a:t>: HDPK Dharmasena (74 times)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endParaRPr lang="en-US" sz="2800" b="0" i="0" dirty="0">
              <a:effectLst/>
              <a:latin typeface="Söhne"/>
            </a:endParaRP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Söhne"/>
              </a:rPr>
              <a:t>Umpire2</a:t>
            </a:r>
            <a:r>
              <a:rPr lang="en-US" sz="2800" b="0" i="0" dirty="0">
                <a:effectLst/>
                <a:latin typeface="Söhne"/>
              </a:rPr>
              <a:t>: SJA </a:t>
            </a:r>
            <a:r>
              <a:rPr lang="en-US" sz="2800" b="0" i="0" dirty="0" err="1">
                <a:effectLst/>
                <a:latin typeface="Söhne"/>
              </a:rPr>
              <a:t>Taufel</a:t>
            </a:r>
            <a:r>
              <a:rPr lang="en-US" sz="2800" b="0" i="0" dirty="0">
                <a:effectLst/>
                <a:latin typeface="Söhne"/>
              </a:rPr>
              <a:t> (55 times)</a:t>
            </a:r>
          </a:p>
          <a:p>
            <a:pPr lvl="2" algn="l"/>
            <a:endParaRPr lang="en-US" sz="2800" b="0" i="0" dirty="0">
              <a:effectLst/>
              <a:latin typeface="Söhne"/>
            </a:endParaRP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Söhne"/>
              </a:rPr>
              <a:t>Player of Match</a:t>
            </a:r>
            <a:r>
              <a:rPr lang="en-US" sz="2800" b="0" i="0" dirty="0">
                <a:effectLst/>
                <a:latin typeface="Söhne"/>
              </a:rPr>
              <a:t>: CH Gayle (21 times)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47FDD-E07B-ACEA-1913-DCF2EC07E3F9}"/>
              </a:ext>
            </a:extLst>
          </p:cNvPr>
          <p:cNvSpPr txBox="1"/>
          <p:nvPr/>
        </p:nvSpPr>
        <p:spPr>
          <a:xfrm>
            <a:off x="81023" y="111519"/>
            <a:ext cx="60940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0" i="0" dirty="0">
              <a:effectLst/>
              <a:latin typeface="Söhne"/>
            </a:endParaRPr>
          </a:p>
          <a:p>
            <a:pPr lvl="1" algn="l"/>
            <a:r>
              <a:rPr lang="en-US" sz="2800" b="1" i="0" dirty="0">
                <a:effectLst/>
                <a:latin typeface="Söhne"/>
              </a:rPr>
              <a:t>Most Frequent Values</a:t>
            </a:r>
            <a:r>
              <a:rPr lang="en-US" sz="2800" b="0" i="0" dirty="0">
                <a:effectLst/>
                <a:latin typeface="Söhne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9072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55374A46-61FD-40A8-966E-FEA3BA38B8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7459614"/>
              </p:ext>
            </p:extLst>
          </p:nvPr>
        </p:nvGraphicFramePr>
        <p:xfrm>
          <a:off x="899788" y="709821"/>
          <a:ext cx="10787907" cy="5607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5A25A26-0EE6-ED54-3406-557D8F14FDBD}"/>
              </a:ext>
            </a:extLst>
          </p:cNvPr>
          <p:cNvSpPr txBox="1"/>
          <p:nvPr/>
        </p:nvSpPr>
        <p:spPr>
          <a:xfrm>
            <a:off x="5269375" y="170995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Toss Winning Team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094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F01DE68-FDCC-40C0-8FC0-364033CEC3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92004"/>
              </p:ext>
            </p:extLst>
          </p:nvPr>
        </p:nvGraphicFramePr>
        <p:xfrm>
          <a:off x="682906" y="1053296"/>
          <a:ext cx="10961225" cy="5383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C523AEF-FC13-0CCF-5789-6C5509C6992F}"/>
              </a:ext>
            </a:extLst>
          </p:cNvPr>
          <p:cNvSpPr txBox="1"/>
          <p:nvPr/>
        </p:nvSpPr>
        <p:spPr>
          <a:xfrm>
            <a:off x="5686064" y="421622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Matches Won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95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53F25A2-EC70-4536-B367-1AFDA46F94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6217401"/>
              </p:ext>
            </p:extLst>
          </p:nvPr>
        </p:nvGraphicFramePr>
        <p:xfrm>
          <a:off x="646045" y="755374"/>
          <a:ext cx="11111946" cy="5784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FDB0C4D-0C6B-8257-80BF-29C334776BD0}"/>
              </a:ext>
            </a:extLst>
          </p:cNvPr>
          <p:cNvSpPr txBox="1"/>
          <p:nvPr/>
        </p:nvSpPr>
        <p:spPr>
          <a:xfrm>
            <a:off x="5269375" y="170995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Matches Won by Individual Players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56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203</Words>
  <Application>Microsoft Office PowerPoint</Application>
  <PresentationFormat>Widescreen</PresentationFormat>
  <Paragraphs>56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</vt:lpstr>
      <vt:lpstr>Söhne</vt:lpstr>
      <vt:lpstr>Office Theme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Karmukilan D.K</dc:creator>
  <cp:lastModifiedBy>Karmukilan D.K</cp:lastModifiedBy>
  <cp:revision>12</cp:revision>
  <dcterms:created xsi:type="dcterms:W3CDTF">2024-05-20T04:34:20Z</dcterms:created>
  <dcterms:modified xsi:type="dcterms:W3CDTF">2024-05-20T13:31:55Z</dcterms:modified>
</cp:coreProperties>
</file>